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Lst>
  <p:sldSz cy="5143500" cx="9144000"/>
  <p:notesSz cx="6858000" cy="9144000"/>
  <p:embeddedFontLst>
    <p:embeddedFont>
      <p:font typeface="Anton"/>
      <p:regular r:id="rId102"/>
    </p:embeddedFont>
    <p:embeddedFont>
      <p:font typeface="Lato"/>
      <p:regular r:id="rId103"/>
      <p:bold r:id="rId104"/>
      <p:italic r:id="rId105"/>
      <p:boldItalic r:id="rId106"/>
    </p:embeddedFont>
    <p:embeddedFont>
      <p:font typeface="Lato Light"/>
      <p:regular r:id="rId107"/>
      <p:bold r:id="rId108"/>
      <p:italic r:id="rId109"/>
      <p:boldItalic r:id="rId110"/>
    </p:embeddedFont>
    <p:embeddedFont>
      <p:font typeface="Didact Gothic"/>
      <p:regular r:id="rId111"/>
    </p:embeddedFont>
    <p:embeddedFont>
      <p:font typeface="Helvetica Neue"/>
      <p:regular r:id="rId112"/>
      <p:bold r:id="rId113"/>
      <p:italic r:id="rId114"/>
      <p:boldItalic r:id="rId115"/>
    </p:embeddedFont>
    <p:embeddedFont>
      <p:font typeface="Helvetica Neue Light"/>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C35FA4-C261-40A0-9E18-19D30E6A4277}">
  <a:tblStyle styleId="{7CC35FA4-C261-40A0-9E18-19D30E6A4277}"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60AD048-B1B5-47FC-BDF7-C90C8C653C9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LatoLight-regular.fntdata"/><Relationship Id="rId106" Type="http://schemas.openxmlformats.org/officeDocument/2006/relationships/font" Target="fonts/Lato-boldItalic.fntdata"/><Relationship Id="rId105" Type="http://schemas.openxmlformats.org/officeDocument/2006/relationships/font" Target="fonts/Lato-italic.fntdata"/><Relationship Id="rId104" Type="http://schemas.openxmlformats.org/officeDocument/2006/relationships/font" Target="fonts/Lato-bold.fntdata"/><Relationship Id="rId109" Type="http://schemas.openxmlformats.org/officeDocument/2006/relationships/font" Target="fonts/LatoLight-italic.fntdata"/><Relationship Id="rId108" Type="http://schemas.openxmlformats.org/officeDocument/2006/relationships/font" Target="fonts/LatoLight-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ato-regular.fntdata"/><Relationship Id="rId102" Type="http://schemas.openxmlformats.org/officeDocument/2006/relationships/font" Target="fonts/Anton-regular.fntdata"/><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HelveticaNeueLight-italic.fntdata"/><Relationship Id="rId117" Type="http://schemas.openxmlformats.org/officeDocument/2006/relationships/font" Target="fonts/HelveticaNeueLight-bold.fntdata"/><Relationship Id="rId116" Type="http://schemas.openxmlformats.org/officeDocument/2006/relationships/font" Target="fonts/HelveticaNeueLight-regular.fntdata"/><Relationship Id="rId115" Type="http://schemas.openxmlformats.org/officeDocument/2006/relationships/font" Target="fonts/HelveticaNeue-boldItalic.fntdata"/><Relationship Id="rId119" Type="http://schemas.openxmlformats.org/officeDocument/2006/relationships/font" Target="fonts/HelveticaNeueLight-boldItalic.fntdata"/><Relationship Id="rId15" Type="http://schemas.openxmlformats.org/officeDocument/2006/relationships/slide" Target="slides/slide9.xml"/><Relationship Id="rId110" Type="http://schemas.openxmlformats.org/officeDocument/2006/relationships/font" Target="fonts/LatoLight-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HelveticaNeue-italic.fntdata"/><Relationship Id="rId18" Type="http://schemas.openxmlformats.org/officeDocument/2006/relationships/slide" Target="slides/slide12.xml"/><Relationship Id="rId113" Type="http://schemas.openxmlformats.org/officeDocument/2006/relationships/font" Target="fonts/HelveticaNeue-bold.fntdata"/><Relationship Id="rId112" Type="http://schemas.openxmlformats.org/officeDocument/2006/relationships/font" Target="fonts/HelveticaNeue-regular.fntdata"/><Relationship Id="rId111" Type="http://schemas.openxmlformats.org/officeDocument/2006/relationships/font" Target="fonts/DidactGothic-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309bfa2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f309bfa2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309bfa2be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f309bfa2be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309bfa2b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f309bfa2be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309bfa2b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f309bfa2be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Slide repaso </a:t>
            </a:r>
            <a:endParaRPr sz="12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309bfa2b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f309bfa2be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De ser necesario, </a:t>
            </a:r>
            <a:r>
              <a:rPr lang="es">
                <a:solidFill>
                  <a:schemeClr val="dk1"/>
                </a:solidFill>
              </a:rPr>
              <a:t>sugerimos mostrarlo directamente en el editor de texto así los/as estudiantes ven cómo se va escribiendo el código.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309bfa2b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f309bfa2be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309bfa2b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f309bfa2be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309bfa2b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f309bfa2be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309bfa2b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f309bfa2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309bfa2b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f309bfa2be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309bfa2b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f309bfa2be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309bfa2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f309bfa2b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309bfa2b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f309bfa2be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2000"/>
              </a:spcAft>
              <a:buSzPts val="1100"/>
              <a:buNone/>
            </a:pPr>
            <a:r>
              <a:rPr lang="es" sz="1200">
                <a:solidFill>
                  <a:schemeClr val="dk1"/>
                </a:solidFill>
                <a:latin typeface="Didact Gothic"/>
                <a:ea typeface="Didact Gothic"/>
                <a:cs typeface="Didact Gothic"/>
                <a:sym typeface="Didact Gothic"/>
              </a:rPr>
              <a:t>Es un contenedor donde se encontrarán los diferentes elementos. Por ejemplo, un encabezado (header), una barra lateral (sidebar/aside) un área de contenido principal (main) y un pie de página (footer), se consideraría cada uno como un bloque.</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309bfa2be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f309bfa2be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309bfa2b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f309bfa2be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309bfa2be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f309bfa2be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309bfa2b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f309bfa2be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309bfa2b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f309bfa2be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309bfa2b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f309bfa2be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309bfa2b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f309bfa2be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309bfa2b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f309bfa2be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rPr>
              <a:t>Puede que pienses, "¡pero el nombre de la clase es muy largo!". Yo lo veo así: Los nombres de las clases BEM son específicos, claros, fáciles de leer dentro del html, y comunican claramente para qué existen.</a:t>
            </a:r>
            <a:endParaRPr sz="1200">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Te sugerimos mostrarlo directamente en el editor de texto así los/as estudiantes ven cómo se va escribiendo el código</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2000"/>
              </a:spcBef>
              <a:spcAft>
                <a:spcPts val="0"/>
              </a:spcAft>
              <a:buSzPts val="1100"/>
              <a:buNone/>
            </a:pPr>
            <a:r>
              <a:rPr lang="es" sz="1200">
                <a:solidFill>
                  <a:schemeClr val="dk1"/>
                </a:solidFill>
                <a:latin typeface="Didact Gothic"/>
                <a:ea typeface="Didact Gothic"/>
                <a:cs typeface="Didact Gothic"/>
                <a:sym typeface="Didact Gothic"/>
              </a:rPr>
              <a:t>Lo que también me gusta de los nombres de las clases cuando usamos BEM es que solo tienes que usar un nombre de clase por cada etiqueta html. Fíjate cómo funcionaría para la etiqueta "label". Selectores estándares: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309bfa2b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309bfa2be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309bfa2b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f309bfa2b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309bfa2b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f309bfa2be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309bfa2b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f309bfa2be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309bfa2b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f309bfa2be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309bfa2b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f309bfa2be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309bfa2b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f309bfa2be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Momento de consolidación de aprendizajes: resolver desafío genérico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309bfa2be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f309bfa2be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309bfa2be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f309bfa2be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309bfa2b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f309bfa2be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09bfa2be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f309bfa2be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309bfa2be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f309bfa2be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309bfa2b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f309bfa2b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309bfa2be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f309bfa2be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309bfa2b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f309bfa2be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309bfa2be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f309bfa2be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a:t>
            </a:r>
            <a:endParaRPr/>
          </a:p>
          <a:p>
            <a:pPr indent="0" lvl="0" marL="0" rtl="0" algn="l">
              <a:lnSpc>
                <a:spcPct val="115000"/>
              </a:lnSpc>
              <a:spcBef>
                <a:spcPts val="0"/>
              </a:spcBef>
              <a:spcAft>
                <a:spcPts val="0"/>
              </a:spcAft>
              <a:buSzPts val="1100"/>
              <a:buNone/>
            </a:pPr>
            <a:r>
              <a:rPr lang="es"/>
              <a:t>Sería ideal recordarle a los estudiantes que pueden revisar el link después de la clase.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f309bfa2b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f309bfa2be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309bfa2be_0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f309bfa2be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309bfa2be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f309bfa2be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309bfa2be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f309bfa2be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f309bfa2be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f309bfa2be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309bfa2be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f309bfa2be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309bfa2be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f309bfa2be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309bfa2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f309bfa2b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f309bfa2be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f309bfa2be_0_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f309bfa2be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f309bfa2be_0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ideal recordarle a los estudiantes que pueden revisar el link después de la clase. </a:t>
            </a:r>
            <a:endParaRPr>
              <a:solidFill>
                <a:schemeClr val="dk1"/>
              </a:solidFill>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309bfa2be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f309bfa2be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309bfa2be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f309bfa2be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309bfa2be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gf309bfa2be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f309bfa2be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f309bfa2be_0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lnSpc>
                <a:spcPct val="115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f309bfa2be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f309bfa2be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309bfa2be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f309bfa2be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309bfa2be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f309bfa2be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f309bfa2be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f309bfa2be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309bfa2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f309bfa2b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f309bfa2be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f309bfa2be_0_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a:solidFill>
                <a:schemeClr val="dk1"/>
              </a:solidFill>
            </a:endParaRPr>
          </a:p>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Se recomienda mostrarlos en vivo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309bfa2be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f309bfa2be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309bfa2be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f309bfa2be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Link a documentación de programación. Sería ideal recordarle a los estudiantes que pueden revisar el link después de la clase.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f309bfa2be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f309bfa2be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f309bfa2be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f309bfa2be_0_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309bfa2be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f309bfa2be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309bfa2b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f309bfa2be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f309bfa2be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f309bfa2be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309bfa2be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f309bfa2be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f309bfa2be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f309bfa2be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s" sz="1400">
                <a:solidFill>
                  <a:schemeClr val="dk1"/>
                </a:solidFill>
                <a:highlight>
                  <a:srgbClr val="E0FF00"/>
                </a:highlight>
                <a:latin typeface="Helvetica Neue Light"/>
                <a:ea typeface="Helvetica Neue Light"/>
                <a:cs typeface="Helvetica Neue Light"/>
                <a:sym typeface="Helvetica Neue Light"/>
              </a:rPr>
              <a:t>¿Recuerdas cuando ubicábamos los fondos? Similar, tiene algunas particularidades.</a:t>
            </a:r>
            <a:endParaRPr sz="14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309bfa2b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f309bfa2b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f309bfa2be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f309bfa2be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309bfa2be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f309bfa2be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309bfa2be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f309bfa2be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f309bfa2be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f309bfa2be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f309bfa2be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f309bfa2be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309bfa2be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f309bfa2be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f309bfa2b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f309bfa2be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f309bfa2be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f309bfa2be_0_6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309bfa2be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f309bfa2be_0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f309bfa2be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f309bfa2be_0_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309bfa2be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f309bfa2be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f309bfa2be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f309bfa2be_0_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Recordar que hemos visto lista en clases anteriores. Invitar a los alumnos a repasar lo necesario con el material de clase disponible. </a:t>
            </a:r>
            <a:endParaRPr sz="1200">
              <a:solidFill>
                <a:schemeClr val="dk1"/>
              </a:solidFill>
              <a:latin typeface="Didact Gothic"/>
              <a:ea typeface="Didact Gothic"/>
              <a:cs typeface="Didact Gothic"/>
              <a:sym typeface="Didact Gothic"/>
            </a:endParaRPr>
          </a:p>
          <a:p>
            <a:pPr indent="-304800" lvl="0" marL="457200" rtl="0" algn="l">
              <a:lnSpc>
                <a:spcPct val="100000"/>
              </a:lnSpc>
              <a:spcBef>
                <a:spcPts val="0"/>
              </a:spcBef>
              <a:spcAft>
                <a:spcPts val="0"/>
              </a:spcAft>
              <a:buClr>
                <a:schemeClr val="dk1"/>
              </a:buClr>
              <a:buSzPts val="1200"/>
              <a:buFont typeface="Didact Gothic"/>
              <a:buChar char="●"/>
            </a:pPr>
            <a:r>
              <a:rPr lang="es" sz="1200">
                <a:solidFill>
                  <a:schemeClr val="dk1"/>
                </a:solidFill>
                <a:latin typeface="Didact Gothic"/>
                <a:ea typeface="Didact Gothic"/>
                <a:cs typeface="Didact Gothic"/>
                <a:sym typeface="Didact Gothic"/>
              </a:rPr>
              <a:t>A continuación veremos un ejemplo que hará que estos conceptos queden más claros.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f309bfa2be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f309bfa2be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f309bfa2be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f309bfa2be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f309bfa2be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f309bfa2be_0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latin typeface="Didact Gothic"/>
                <a:ea typeface="Didact Gothic"/>
                <a:cs typeface="Didact Gothic"/>
                <a:sym typeface="Didact Gothic"/>
              </a:rPr>
              <a:t>¿Podemos mostrar esto de manera práctica en vivo?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f309bfa2be_0_7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 name="Google Shape;858;gf309bfa2be_0_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f309bfa2be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5" name="Google Shape;865;gf309bfa2be_0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f309bfa2be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f309bfa2be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f309bfa2be_0_7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f309bfa2be_0_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f309bfa2be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f309bfa2be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Se recomienda mostrar el ejemplo en vivo, o remarcarle a los alumnos la importancia de que lo vean antes de realizar el desafío.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309bfa2be_0_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f309bfa2be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Se recomienda mostrar el ejemplo en vivo, o remarcarle a los alumnos la importancia de que lo vean antes de realizar el desafío.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309bfa2be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f309bfa2be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f309bfa2be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f309bfa2be_0_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309bfa2be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gf309bfa2be_0_7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f309bfa2be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gf309bfa2be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f309bfa2be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f309bfa2be_0_7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f309bfa2be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gf309bfa2be_0_7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f309bfa2be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f309bfa2be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document/d/1-nrh0aCob9jKHZAOi-yKH04jNb9M-sXRRWkqF9VB3Hs/edit?usp=sharing" TargetMode="External"/><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2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17.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plataforma.coderhouse.com/video-tutoriales"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32.png"/><Relationship Id="rId5" Type="http://schemas.openxmlformats.org/officeDocument/2006/relationships/image" Target="../media/image46.png"/><Relationship Id="rId6"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hyperlink" Target="https://www.w3schools.com/css/css_dimension.asp" TargetMode="External"/><Relationship Id="rId5"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43.png"/><Relationship Id="rId5"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38.png"/><Relationship Id="rId5"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34.png"/><Relationship Id="rId5" Type="http://schemas.openxmlformats.org/officeDocument/2006/relationships/image" Target="../media/image49.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3.png"/><Relationship Id="rId4" Type="http://schemas.openxmlformats.org/officeDocument/2006/relationships/hyperlink" Target="https://developer.mozilla.org/es/docs/Web/CSS/marg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 Id="rId4" Type="http://schemas.openxmlformats.org/officeDocument/2006/relationships/hyperlink" Target="https://developer.mozilla.org/es/docs/Web/CSS/paddi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3.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png"/><Relationship Id="rId4" Type="http://schemas.openxmlformats.org/officeDocument/2006/relationships/hyperlink" Target="https://www.w3schools.com/css/css_border.asp" TargetMode="External"/><Relationship Id="rId5"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3.png"/><Relationship Id="rId4" Type="http://schemas.openxmlformats.org/officeDocument/2006/relationships/hyperlink" Target="https://www.w3schools.com/css/css_border.asp" TargetMode="External"/><Relationship Id="rId5"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34.png"/><Relationship Id="rId5" Type="http://schemas.openxmlformats.org/officeDocument/2006/relationships/image" Target="../media/image65.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hyperlink" Target="https://developer.mozilla.org/es/docs/Web/HTML/Elementos_en_l%C3%ADnea#Elementos" TargetMode="External"/><Relationship Id="rId5" Type="http://schemas.openxmlformats.org/officeDocument/2006/relationships/hyperlink" Target="https://developer.mozilla.org/es/docs/Web/HTML/Block-level_elements#Elementos" TargetMode="External"/><Relationship Id="rId6"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3.png"/><Relationship Id="rId4" Type="http://schemas.openxmlformats.org/officeDocument/2006/relationships/hyperlink" Target="https://www.geeksforgeeks.org/css-display-property/"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3.png"/><Relationship Id="rId4" Type="http://schemas.openxmlformats.org/officeDocument/2006/relationships/hyperlink" Target="https://www.w3schools.com/css/tryit.asp?filename=trycss_inline-block_span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3.png"/><Relationship Id="rId4" Type="http://schemas.openxmlformats.org/officeDocument/2006/relationships/hyperlink" Target="https://francescricart.com/elementos-en-linea-elementos-bloque-elementos-inline-block/#segundo"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developer.mozilla.org/es/docs/Web/CSS/position" TargetMode="Externa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6.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3.png"/><Relationship Id="rId4"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3.png"/><Relationship Id="rId4" Type="http://schemas.openxmlformats.org/officeDocument/2006/relationships/image" Target="../media/image7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3.png"/><Relationship Id="rId4" Type="http://schemas.openxmlformats.org/officeDocument/2006/relationships/image" Target="../media/image59.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3.png"/><Relationship Id="rId4" Type="http://schemas.openxmlformats.org/officeDocument/2006/relationships/image" Target="../media/image5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3.png"/><Relationship Id="rId4"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3.png"/><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png"/><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png"/><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png"/><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png"/><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2.png"/><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palettte.app/" TargetMode="External"/><Relationship Id="rId4" Type="http://schemas.openxmlformats.org/officeDocument/2006/relationships/hyperlink" Target="https://www.colorbox.io/" TargetMode="External"/><Relationship Id="rId5" Type="http://schemas.openxmlformats.org/officeDocument/2006/relationships/image" Target="../media/image4.png"/><Relationship Id="rId6" Type="http://schemas.openxmlformats.org/officeDocument/2006/relationships/image" Target="../media/image69.png"/><Relationship Id="rId7"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6.png"/><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 name="Shape 53"/>
        <p:cNvGrpSpPr/>
        <p:nvPr/>
      </p:nvGrpSpPr>
      <p:grpSpPr>
        <a:xfrm>
          <a:off x="0" y="0"/>
          <a:ext cx="0" cy="0"/>
          <a:chOff x="0" y="0"/>
          <a:chExt cx="0" cy="0"/>
        </a:xfrm>
      </p:grpSpPr>
      <p:sp>
        <p:nvSpPr>
          <p:cNvPr id="54" name="Google Shape;54;p1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55" name="Google Shape;55;p13"/>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CEFAB"/>
        </a:solidFill>
      </p:bgPr>
    </p:bg>
    <p:spTree>
      <p:nvGrpSpPr>
        <p:cNvPr id="174" name="Shape 174"/>
        <p:cNvGrpSpPr/>
        <p:nvPr/>
      </p:nvGrpSpPr>
      <p:grpSpPr>
        <a:xfrm>
          <a:off x="0" y="0"/>
          <a:ext cx="0" cy="0"/>
          <a:chOff x="0" y="0"/>
          <a:chExt cx="0" cy="0"/>
        </a:xfrm>
      </p:grpSpPr>
      <p:sp>
        <p:nvSpPr>
          <p:cNvPr id="175" name="Google Shape;175;p22"/>
          <p:cNvSpPr txBox="1"/>
          <p:nvPr/>
        </p:nvSpPr>
        <p:spPr>
          <a:xfrm>
            <a:off x="809550" y="1736250"/>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76" name="Google Shape;176;p22"/>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77" name="Google Shape;177;p22"/>
          <p:cNvPicPr preferRelativeResize="0"/>
          <p:nvPr/>
        </p:nvPicPr>
        <p:blipFill rotWithShape="1">
          <a:blip r:embed="rId5">
            <a:alphaModFix/>
          </a:blip>
          <a:srcRect b="0" l="0" r="0" t="0"/>
          <a:stretch/>
        </p:blipFill>
        <p:spPr>
          <a:xfrm>
            <a:off x="3978738" y="733400"/>
            <a:ext cx="1186525" cy="1186525"/>
          </a:xfrm>
          <a:prstGeom prst="rect">
            <a:avLst/>
          </a:prstGeom>
          <a:noFill/>
          <a:ln>
            <a:noFill/>
          </a:ln>
        </p:spPr>
      </p:pic>
      <p:pic>
        <p:nvPicPr>
          <p:cNvPr id="178" name="Google Shape;178;p22"/>
          <p:cNvPicPr preferRelativeResize="0"/>
          <p:nvPr/>
        </p:nvPicPr>
        <p:blipFill>
          <a:blip r:embed="rId6">
            <a:alphaModFix/>
          </a:blip>
          <a:stretch>
            <a:fillRect/>
          </a:stretch>
        </p:blipFill>
        <p:spPr>
          <a:xfrm>
            <a:off x="3353063" y="2826400"/>
            <a:ext cx="2437895" cy="1696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RECAPITULACIÓN DE LA CLASE ANTERIOR</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7E3"/>
        </a:solidFill>
      </p:bgPr>
    </p:bg>
    <p:spTree>
      <p:nvGrpSpPr>
        <p:cNvPr id="187" name="Shape 187"/>
        <p:cNvGrpSpPr/>
        <p:nvPr/>
      </p:nvGrpSpPr>
      <p:grpSpPr>
        <a:xfrm>
          <a:off x="0" y="0"/>
          <a:ext cx="0" cy="0"/>
          <a:chOff x="0" y="0"/>
          <a:chExt cx="0" cy="0"/>
        </a:xfrm>
      </p:grpSpPr>
      <p:sp>
        <p:nvSpPr>
          <p:cNvPr id="188" name="Google Shape;188;p24"/>
          <p:cNvSpPr txBox="1"/>
          <p:nvPr/>
        </p:nvSpPr>
        <p:spPr>
          <a:xfrm>
            <a:off x="903025" y="1074225"/>
            <a:ext cx="7239000" cy="312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60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Sabemos que existen </a:t>
            </a:r>
            <a:r>
              <a:rPr b="1" i="0" lang="es" sz="1800" u="none" cap="none" strike="noStrike">
                <a:solidFill>
                  <a:schemeClr val="dk1"/>
                </a:solidFill>
                <a:latin typeface="Helvetica Neue"/>
                <a:ea typeface="Helvetica Neue"/>
                <a:cs typeface="Helvetica Neue"/>
                <a:sym typeface="Helvetica Neue"/>
              </a:rPr>
              <a:t>tres maneras</a:t>
            </a:r>
            <a:r>
              <a:rPr b="0" i="0" lang="es" sz="1800" u="none" cap="none" strike="noStrike">
                <a:solidFill>
                  <a:schemeClr val="dk1"/>
                </a:solidFill>
                <a:latin typeface="Helvetica Neue Light"/>
                <a:ea typeface="Helvetica Neue Light"/>
                <a:cs typeface="Helvetica Neue Light"/>
                <a:sym typeface="Helvetica Neue Light"/>
              </a:rPr>
              <a:t> de aplicar CSS a un documento HTML: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Hacerlo sobre la etiqueta con el atributo </a:t>
            </a: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style=""</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En el head, insertar la etiqueta </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&lt;style&gt;</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Buscar un archivo externo con un </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&lt;link /&gt; </a:t>
            </a:r>
            <a:br>
              <a:rPr b="0" i="0" lang="es" sz="1800" u="none" cap="none" strike="noStrike">
                <a:solidFill>
                  <a:schemeClr val="dk1"/>
                </a:solidFill>
                <a:latin typeface="Helvetica Neue Light"/>
                <a:ea typeface="Helvetica Neue Light"/>
                <a:cs typeface="Helvetica Neue Light"/>
                <a:sym typeface="Helvetica Neue Light"/>
              </a:rPr>
            </a:br>
            <a:r>
              <a:rPr b="0" i="1" lang="es" sz="1800" u="none" cap="none" strike="noStrike">
                <a:solidFill>
                  <a:schemeClr val="dk1"/>
                </a:solidFill>
                <a:latin typeface="Helvetica Neue Light"/>
                <a:ea typeface="Helvetica Neue Light"/>
                <a:cs typeface="Helvetica Neue Light"/>
                <a:sym typeface="Helvetica Neue Light"/>
              </a:rPr>
              <a:t>(Es de las etiquetas que se cierran solas. Requiere el="stylesheet" para funcionar. Además un href="" con la ruta al archivo.)</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189" name="Google Shape;189;p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0" name="Google Shape;190;p24"/>
          <p:cNvSpPr txBox="1"/>
          <p:nvPr/>
        </p:nvSpPr>
        <p:spPr>
          <a:xfrm>
            <a:off x="2623200" y="414175"/>
            <a:ext cx="40488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CONCEPTOS PREVIOS</a:t>
            </a:r>
            <a:endParaRPr b="0" i="1" sz="4000" u="none" cap="none" strike="noStrike">
              <a:solidFill>
                <a:srgbClr val="000000"/>
              </a:solidFill>
              <a:latin typeface="Anton"/>
              <a:ea typeface="Anton"/>
              <a:cs typeface="Anton"/>
              <a:sym typeface="Anton"/>
            </a:endParaRPr>
          </a:p>
        </p:txBody>
      </p:sp>
      <p:pic>
        <p:nvPicPr>
          <p:cNvPr id="191" name="Google Shape;191;p24"/>
          <p:cNvPicPr preferRelativeResize="0"/>
          <p:nvPr/>
        </p:nvPicPr>
        <p:blipFill rotWithShape="1">
          <a:blip r:embed="rId4">
            <a:alphaModFix/>
          </a:blip>
          <a:srcRect b="0" l="0" r="0" t="0"/>
          <a:stretch/>
        </p:blipFill>
        <p:spPr>
          <a:xfrm>
            <a:off x="7344112" y="139650"/>
            <a:ext cx="1634174" cy="63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7" name="Google Shape;197;p25"/>
          <p:cNvSpPr txBox="1"/>
          <p:nvPr/>
        </p:nvSpPr>
        <p:spPr>
          <a:xfrm>
            <a:off x="1057650" y="535700"/>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SELECCIÓN DE HTML MEDIANTE CSS</a:t>
            </a:r>
            <a:endParaRPr b="0" i="1" sz="4000" u="none" cap="none" strike="noStrike">
              <a:solidFill>
                <a:srgbClr val="000000"/>
              </a:solidFill>
              <a:latin typeface="Anton"/>
              <a:ea typeface="Anton"/>
              <a:cs typeface="Anton"/>
              <a:sym typeface="Anton"/>
            </a:endParaRPr>
          </a:p>
        </p:txBody>
      </p:sp>
      <p:sp>
        <p:nvSpPr>
          <p:cNvPr id="198" name="Google Shape;198;p25"/>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lang="es" sz="2000">
                <a:latin typeface="Helvetica Neue"/>
                <a:ea typeface="Helvetica Neue"/>
                <a:cs typeface="Helvetica Neue"/>
                <a:sym typeface="Helvetica Neue"/>
              </a:rPr>
              <a:t>Tres posibilidades</a:t>
            </a:r>
            <a:endParaRPr i="0" sz="2000" u="none" cap="none" strike="noStrike">
              <a:solidFill>
                <a:srgbClr val="000000"/>
              </a:solidFill>
              <a:latin typeface="Helvetica Neue"/>
              <a:ea typeface="Helvetica Neue"/>
              <a:cs typeface="Helvetica Neue"/>
              <a:sym typeface="Helvetica Neue"/>
            </a:endParaRPr>
          </a:p>
        </p:txBody>
      </p:sp>
      <p:sp>
        <p:nvSpPr>
          <p:cNvPr id="199" name="Google Shape;199;p25"/>
          <p:cNvSpPr txBox="1"/>
          <p:nvPr/>
        </p:nvSpPr>
        <p:spPr>
          <a:xfrm>
            <a:off x="4815675" y="1833075"/>
            <a:ext cx="3888600" cy="2736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rgbClr val="800000"/>
                </a:solidFill>
                <a:latin typeface="Consolas"/>
                <a:ea typeface="Consolas"/>
                <a:cs typeface="Consolas"/>
                <a:sym typeface="Consolas"/>
              </a:rPr>
              <a:t>h1</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   propiedad: valor;</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rgbClr val="800000"/>
                </a:solidFill>
                <a:latin typeface="Consolas"/>
                <a:ea typeface="Consolas"/>
                <a:cs typeface="Consolas"/>
                <a:sym typeface="Consolas"/>
              </a:rPr>
              <a:t>.clase</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   propiedad: valor;</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rgbClr val="800000"/>
                </a:solidFill>
                <a:latin typeface="Consolas"/>
                <a:ea typeface="Consolas"/>
                <a:cs typeface="Consolas"/>
                <a:sym typeface="Consolas"/>
              </a:rPr>
              <a:t>#id</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   propiedad: valor;</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5"/>
          <p:cNvCxnSpPr/>
          <p:nvPr/>
        </p:nvCxnSpPr>
        <p:spPr>
          <a:xfrm>
            <a:off x="3645763" y="2208963"/>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201" name="Google Shape;201;p25"/>
          <p:cNvSpPr txBox="1"/>
          <p:nvPr/>
        </p:nvSpPr>
        <p:spPr>
          <a:xfrm>
            <a:off x="395650" y="19463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50000"/>
              </a:lnSpc>
              <a:spcBef>
                <a:spcPts val="0"/>
              </a:spcBef>
              <a:spcAft>
                <a:spcPts val="0"/>
              </a:spcAft>
              <a:buClr>
                <a:srgbClr val="000000"/>
              </a:buClr>
              <a:buSzPts val="2000"/>
              <a:buFont typeface="Arial"/>
              <a:buNone/>
            </a:pPr>
            <a:r>
              <a:rPr b="1" i="0" lang="es" sz="2000" u="none" cap="none" strike="noStrike">
                <a:solidFill>
                  <a:schemeClr val="dk1"/>
                </a:solidFill>
                <a:highlight>
                  <a:srgbClr val="EF89D2"/>
                </a:highlight>
                <a:latin typeface="Helvetica Neue"/>
                <a:ea typeface="Helvetica Neue"/>
                <a:cs typeface="Helvetica Neue"/>
                <a:sym typeface="Helvetica Neue"/>
              </a:rPr>
              <a:t>Por etiqueta</a:t>
            </a:r>
            <a:endParaRPr b="1" i="0" sz="2000" u="none" cap="none" strike="noStrike">
              <a:solidFill>
                <a:schemeClr val="dk1"/>
              </a:solidFill>
              <a:highlight>
                <a:srgbClr val="EF89D2"/>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5"/>
          <p:cNvSpPr txBox="1"/>
          <p:nvPr/>
        </p:nvSpPr>
        <p:spPr>
          <a:xfrm>
            <a:off x="378725" y="28959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s" sz="2000" u="none" cap="none" strike="noStrike">
                <a:solidFill>
                  <a:schemeClr val="dk1"/>
                </a:solidFill>
                <a:highlight>
                  <a:srgbClr val="EF89D2"/>
                </a:highlight>
                <a:latin typeface="Helvetica Neue"/>
                <a:ea typeface="Helvetica Neue"/>
                <a:cs typeface="Helvetica Neue"/>
                <a:sym typeface="Helvetica Neue"/>
              </a:rPr>
              <a:t>Por clase</a:t>
            </a:r>
            <a:br>
              <a:rPr b="1" i="0" lang="es" sz="2000" u="none" cap="none" strike="noStrike">
                <a:solidFill>
                  <a:schemeClr val="dk1"/>
                </a:solidFill>
                <a:highlight>
                  <a:srgbClr val="EF89D2"/>
                </a:highlight>
                <a:latin typeface="Helvetica Neue"/>
                <a:ea typeface="Helvetica Neue"/>
                <a:cs typeface="Helvetica Neue"/>
                <a:sym typeface="Helvetica Neue"/>
              </a:rPr>
            </a:br>
            <a:r>
              <a:rPr b="0" i="0" lang="es" sz="1600" u="none" cap="none" strike="noStrike">
                <a:solidFill>
                  <a:srgbClr val="999999"/>
                </a:solidFill>
                <a:latin typeface="Helvetica Neue Light"/>
                <a:ea typeface="Helvetica Neue Light"/>
                <a:cs typeface="Helvetica Neue Light"/>
                <a:sym typeface="Helvetica Neue Light"/>
              </a:rPr>
              <a:t>(anteponiendo el “.”)</a:t>
            </a:r>
            <a:endParaRPr b="0" i="0" sz="1600" u="none" cap="none" strike="noStrike">
              <a:solidFill>
                <a:srgbClr val="999999"/>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3" name="Google Shape;203;p25"/>
          <p:cNvCxnSpPr/>
          <p:nvPr/>
        </p:nvCxnSpPr>
        <p:spPr>
          <a:xfrm>
            <a:off x="3637288" y="3195825"/>
            <a:ext cx="994800" cy="11400"/>
          </a:xfrm>
          <a:prstGeom prst="straightConnector1">
            <a:avLst/>
          </a:prstGeom>
          <a:noFill/>
          <a:ln cap="flat" cmpd="sng" w="28575">
            <a:solidFill>
              <a:srgbClr val="EF89D2"/>
            </a:solidFill>
            <a:prstDash val="solid"/>
            <a:round/>
            <a:headEnd len="sm" w="sm" type="none"/>
            <a:tailEnd len="med" w="med" type="triangle"/>
          </a:ln>
        </p:spPr>
      </p:cxnSp>
      <p:cxnSp>
        <p:nvCxnSpPr>
          <p:cNvPr id="204" name="Google Shape;204;p25"/>
          <p:cNvCxnSpPr/>
          <p:nvPr/>
        </p:nvCxnSpPr>
        <p:spPr>
          <a:xfrm>
            <a:off x="3687963" y="4083000"/>
            <a:ext cx="994800" cy="11400"/>
          </a:xfrm>
          <a:prstGeom prst="straightConnector1">
            <a:avLst/>
          </a:prstGeom>
          <a:noFill/>
          <a:ln cap="flat" cmpd="sng" w="28575">
            <a:solidFill>
              <a:srgbClr val="EF89D2"/>
            </a:solidFill>
            <a:prstDash val="solid"/>
            <a:round/>
            <a:headEnd len="sm" w="sm" type="none"/>
            <a:tailEnd len="med" w="med" type="triangle"/>
          </a:ln>
        </p:spPr>
      </p:cxnSp>
      <p:sp>
        <p:nvSpPr>
          <p:cNvPr id="205" name="Google Shape;205;p25"/>
          <p:cNvSpPr txBox="1"/>
          <p:nvPr/>
        </p:nvSpPr>
        <p:spPr>
          <a:xfrm>
            <a:off x="395650" y="3845560"/>
            <a:ext cx="3075000" cy="486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1" i="0" lang="es" sz="2000" u="none" cap="none" strike="noStrike">
                <a:solidFill>
                  <a:schemeClr val="dk1"/>
                </a:solidFill>
                <a:highlight>
                  <a:srgbClr val="EF89D2"/>
                </a:highlight>
                <a:latin typeface="Helvetica Neue"/>
                <a:ea typeface="Helvetica Neue"/>
                <a:cs typeface="Helvetica Neue"/>
                <a:sym typeface="Helvetica Neue"/>
              </a:rPr>
              <a:t>Por ID</a:t>
            </a:r>
            <a:br>
              <a:rPr b="0" i="0" lang="es" sz="2000" u="none" cap="none" strike="noStrike">
                <a:solidFill>
                  <a:schemeClr val="dk1"/>
                </a:solidFill>
                <a:highlight>
                  <a:srgbClr val="EF89D2"/>
                </a:highlight>
                <a:latin typeface="Didact Gothic"/>
                <a:ea typeface="Didact Gothic"/>
                <a:cs typeface="Didact Gothic"/>
                <a:sym typeface="Didact Gothic"/>
              </a:rPr>
            </a:br>
            <a:r>
              <a:rPr b="0" i="0" lang="es" sz="1600" u="none" cap="none" strike="noStrike">
                <a:solidFill>
                  <a:srgbClr val="999999"/>
                </a:solidFill>
                <a:latin typeface="Didact Gothic"/>
                <a:ea typeface="Didact Gothic"/>
                <a:cs typeface="Didact Gothic"/>
                <a:sym typeface="Didact Gothic"/>
              </a:rPr>
              <a:t>(anteponiendo el “#”)</a:t>
            </a:r>
            <a:endParaRPr b="0" i="0" sz="1600" u="none" cap="none" strike="noStrike">
              <a:solidFill>
                <a:srgbClr val="99999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25"/>
          <p:cNvPicPr preferRelativeResize="0"/>
          <p:nvPr/>
        </p:nvPicPr>
        <p:blipFill rotWithShape="1">
          <a:blip r:embed="rId4">
            <a:alphaModFix/>
          </a:blip>
          <a:srcRect b="0" l="0" r="0" t="0"/>
          <a:stretch/>
        </p:blipFill>
        <p:spPr>
          <a:xfrm>
            <a:off x="7957463" y="0"/>
            <a:ext cx="1186525" cy="118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2" name="Google Shape;212;p26"/>
          <p:cNvSpPr txBox="1"/>
          <p:nvPr/>
        </p:nvSpPr>
        <p:spPr>
          <a:xfrm>
            <a:off x="947475" y="134677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i="0" lang="es" sz="1800" u="none" cap="none" strike="noStrike">
                <a:solidFill>
                  <a:schemeClr val="dk1"/>
                </a:solidFill>
                <a:latin typeface="Helvetica Neue"/>
                <a:ea typeface="Helvetica Neue"/>
                <a:cs typeface="Helvetica Neue"/>
                <a:sym typeface="Helvetica Neue"/>
              </a:rPr>
              <a:t>Ejemplos</a:t>
            </a:r>
            <a:endParaRPr i="0" sz="1800" u="none" cap="none" strike="noStrike">
              <a:solidFill>
                <a:srgbClr val="000000"/>
              </a:solidFill>
              <a:latin typeface="Helvetica Neue"/>
              <a:ea typeface="Helvetica Neue"/>
              <a:cs typeface="Helvetica Neue"/>
              <a:sym typeface="Helvetica Neue"/>
            </a:endParaRPr>
          </a:p>
        </p:txBody>
      </p:sp>
      <p:pic>
        <p:nvPicPr>
          <p:cNvPr id="213" name="Google Shape;213;p26"/>
          <p:cNvPicPr preferRelativeResize="0"/>
          <p:nvPr/>
        </p:nvPicPr>
        <p:blipFill rotWithShape="1">
          <a:blip r:embed="rId4">
            <a:alphaModFix/>
          </a:blip>
          <a:srcRect b="0" l="0" r="0" t="0"/>
          <a:stretch/>
        </p:blipFill>
        <p:spPr>
          <a:xfrm>
            <a:off x="141325" y="1923424"/>
            <a:ext cx="1198632" cy="1070700"/>
          </a:xfrm>
          <a:prstGeom prst="rect">
            <a:avLst/>
          </a:prstGeom>
          <a:noFill/>
          <a:ln>
            <a:noFill/>
          </a:ln>
        </p:spPr>
      </p:pic>
      <p:sp>
        <p:nvSpPr>
          <p:cNvPr id="214" name="Google Shape;214;p26"/>
          <p:cNvSpPr txBox="1"/>
          <p:nvPr/>
        </p:nvSpPr>
        <p:spPr>
          <a:xfrm>
            <a:off x="1415975" y="19622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Párrafo con </a:t>
            </a:r>
            <a:r>
              <a:rPr b="0" i="0" lang="es" sz="1200" u="none" cap="none" strike="noStrike">
                <a:solidFill>
                  <a:srgbClr val="800000"/>
                </a:solidFill>
                <a:latin typeface="Consolas"/>
                <a:ea typeface="Consolas"/>
                <a:cs typeface="Consolas"/>
                <a:sym typeface="Consolas"/>
              </a:rPr>
              <a:t>&lt;a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215" name="Google Shape;215;p26"/>
          <p:cNvPicPr preferRelativeResize="0"/>
          <p:nvPr/>
        </p:nvPicPr>
        <p:blipFill rotWithShape="1">
          <a:blip r:embed="rId5">
            <a:alphaModFix/>
          </a:blip>
          <a:srcRect b="0" l="0" r="0" t="0"/>
          <a:stretch/>
        </p:blipFill>
        <p:spPr>
          <a:xfrm>
            <a:off x="4647853" y="1962275"/>
            <a:ext cx="1070700" cy="1011402"/>
          </a:xfrm>
          <a:prstGeom prst="rect">
            <a:avLst/>
          </a:prstGeom>
          <a:noFill/>
          <a:ln>
            <a:noFill/>
          </a:ln>
        </p:spPr>
      </p:pic>
      <p:sp>
        <p:nvSpPr>
          <p:cNvPr id="216" name="Google Shape;216;p26"/>
          <p:cNvSpPr txBox="1"/>
          <p:nvPr/>
        </p:nvSpPr>
        <p:spPr>
          <a:xfrm>
            <a:off x="5870325" y="197147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br>
              <a:rPr b="0" i="0" lang="es" sz="1100" u="none" cap="none" strike="noStrike">
                <a:solidFill>
                  <a:srgbClr val="800000"/>
                </a:solidFill>
                <a:highlight>
                  <a:srgbClr val="FFFFFF"/>
                </a:highlight>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sp>
        <p:nvSpPr>
          <p:cNvPr id="217" name="Google Shape;217;p26"/>
          <p:cNvSpPr txBox="1"/>
          <p:nvPr/>
        </p:nvSpPr>
        <p:spPr>
          <a:xfrm>
            <a:off x="1415975" y="3256425"/>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50"/>
              <a:buFont typeface="Arial"/>
              <a:buNone/>
            </a:pPr>
            <a:br>
              <a:rPr b="0" i="0" lang="es" sz="1050" u="none" cap="none" strike="noStrike">
                <a:solidFill>
                  <a:srgbClr val="800000"/>
                </a:solidFill>
                <a:highlight>
                  <a:srgbClr val="FFFFFF"/>
                </a:highlight>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pic>
        <p:nvPicPr>
          <p:cNvPr id="218" name="Google Shape;218;p26"/>
          <p:cNvPicPr preferRelativeResize="0"/>
          <p:nvPr/>
        </p:nvPicPr>
        <p:blipFill rotWithShape="1">
          <a:blip r:embed="rId6">
            <a:alphaModFix/>
          </a:blip>
          <a:srcRect b="0" l="0" r="0" t="0"/>
          <a:stretch/>
        </p:blipFill>
        <p:spPr>
          <a:xfrm>
            <a:off x="247175" y="3256426"/>
            <a:ext cx="986931" cy="992999"/>
          </a:xfrm>
          <a:prstGeom prst="rect">
            <a:avLst/>
          </a:prstGeom>
          <a:noFill/>
          <a:ln>
            <a:noFill/>
          </a:ln>
        </p:spPr>
      </p:pic>
      <p:pic>
        <p:nvPicPr>
          <p:cNvPr id="219" name="Google Shape;219;p26"/>
          <p:cNvPicPr preferRelativeResize="0"/>
          <p:nvPr/>
        </p:nvPicPr>
        <p:blipFill rotWithShape="1">
          <a:blip r:embed="rId7">
            <a:alphaModFix/>
          </a:blip>
          <a:srcRect b="0" l="0" r="0" t="0"/>
          <a:stretch/>
        </p:blipFill>
        <p:spPr>
          <a:xfrm>
            <a:off x="4677950" y="3256426"/>
            <a:ext cx="1070701" cy="998479"/>
          </a:xfrm>
          <a:prstGeom prst="rect">
            <a:avLst/>
          </a:prstGeom>
          <a:noFill/>
          <a:ln>
            <a:noFill/>
          </a:ln>
        </p:spPr>
      </p:pic>
      <p:sp>
        <p:nvSpPr>
          <p:cNvPr id="220" name="Google Shape;220;p26"/>
          <p:cNvSpPr txBox="1"/>
          <p:nvPr/>
        </p:nvSpPr>
        <p:spPr>
          <a:xfrm>
            <a:off x="5870325" y="3315550"/>
            <a:ext cx="3080100" cy="993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800000"/>
                </a:solidFill>
                <a:latin typeface="Consolas"/>
                <a:ea typeface="Consolas"/>
                <a:cs typeface="Consolas"/>
                <a:sym typeface="Consolas"/>
              </a:rPr>
              <a:t>&lt;etiqueta</a:t>
            </a: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class</a:t>
            </a:r>
            <a:r>
              <a:rPr b="0" i="0" lang="es" sz="1100" u="none" cap="none" strike="noStrike">
                <a:solidFill>
                  <a:schemeClr val="dk1"/>
                </a:solidFill>
                <a:latin typeface="Consolas"/>
                <a:ea typeface="Consolas"/>
                <a:cs typeface="Consolas"/>
                <a:sym typeface="Consolas"/>
              </a:rPr>
              <a:t>=</a:t>
            </a:r>
            <a:r>
              <a:rPr b="0" i="0" lang="es" sz="1100" u="none" cap="none" strike="noStrike">
                <a:solidFill>
                  <a:srgbClr val="0000FF"/>
                </a:solidFill>
                <a:latin typeface="Consolas"/>
                <a:ea typeface="Consolas"/>
                <a:cs typeface="Consolas"/>
                <a:sym typeface="Consolas"/>
              </a:rPr>
              <a:t>"foo"</a:t>
            </a:r>
            <a:r>
              <a:rPr b="0" i="0" lang="es" sz="1100" u="none" cap="none" strike="noStrike">
                <a:solidFill>
                  <a:srgbClr val="800000"/>
                </a:solidFill>
                <a:latin typeface="Consolas"/>
                <a:ea typeface="Consolas"/>
                <a:cs typeface="Consolas"/>
                <a:sym typeface="Consolas"/>
              </a:rPr>
              <a:t>&gt;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800000"/>
                </a:solidFill>
                <a:latin typeface="Consolas"/>
                <a:ea typeface="Consolas"/>
                <a:cs typeface="Consolas"/>
                <a:sym typeface="Consolas"/>
              </a:rPr>
              <a:t>&lt;etiqueta</a:t>
            </a: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class</a:t>
            </a:r>
            <a:r>
              <a:rPr b="0" i="0" lang="es" sz="1100" u="none" cap="none" strike="noStrike">
                <a:solidFill>
                  <a:schemeClr val="dk1"/>
                </a:solidFill>
                <a:latin typeface="Consolas"/>
                <a:ea typeface="Consolas"/>
                <a:cs typeface="Consolas"/>
                <a:sym typeface="Consolas"/>
              </a:rPr>
              <a:t>=</a:t>
            </a:r>
            <a:r>
              <a:rPr b="0" i="0" lang="es" sz="1100" u="none" cap="none" strike="noStrike">
                <a:solidFill>
                  <a:srgbClr val="0000FF"/>
                </a:solidFill>
                <a:latin typeface="Consolas"/>
                <a:ea typeface="Consolas"/>
                <a:cs typeface="Consolas"/>
                <a:sym typeface="Consolas"/>
              </a:rPr>
              <a:t>"bar"</a:t>
            </a:r>
            <a:r>
              <a:rPr b="0" i="0" lang="es" sz="1100" u="none" cap="none" strike="noStrike">
                <a:solidFill>
                  <a:srgbClr val="800000"/>
                </a:solidFill>
                <a:latin typeface="Consolas"/>
                <a:ea typeface="Consolas"/>
                <a:cs typeface="Consolas"/>
                <a:sym typeface="Consolas"/>
              </a:rPr>
              <a:t>&gt;&lt;/etiqueta&gt;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 sz="1100" u="none" cap="none" strike="noStrike">
                <a:solidFill>
                  <a:srgbClr val="800000"/>
                </a:solidFill>
                <a:latin typeface="Consolas"/>
                <a:ea typeface="Consolas"/>
                <a:cs typeface="Consolas"/>
                <a:sym typeface="Consolas"/>
              </a:rPr>
              <a:t>&lt;/etiqueta&gt;</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nsolas"/>
              <a:ea typeface="Consolas"/>
              <a:cs typeface="Consolas"/>
              <a:sym typeface="Consolas"/>
            </a:endParaRPr>
          </a:p>
        </p:txBody>
      </p:sp>
      <p:sp>
        <p:nvSpPr>
          <p:cNvPr id="221" name="Google Shape;221;p26"/>
          <p:cNvSpPr txBox="1"/>
          <p:nvPr/>
        </p:nvSpPr>
        <p:spPr>
          <a:xfrm>
            <a:off x="1057650" y="519775"/>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SELECCIÓN DE HTML MEDIANTE CSS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7" name="Google Shape;227;p27"/>
          <p:cNvSpPr txBox="1"/>
          <p:nvPr/>
        </p:nvSpPr>
        <p:spPr>
          <a:xfrm>
            <a:off x="947475" y="1194375"/>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i="0" lang="es" sz="1800" u="none" cap="none" strike="noStrike">
                <a:solidFill>
                  <a:schemeClr val="dk1"/>
                </a:solidFill>
                <a:latin typeface="Didact Gothic"/>
                <a:ea typeface="Didact Gothic"/>
                <a:cs typeface="Didact Gothic"/>
                <a:sym typeface="Didact Gothic"/>
              </a:rPr>
              <a:t>Ejemplos</a:t>
            </a:r>
            <a:endParaRPr i="0" sz="1800" u="none" cap="none" strike="noStrike">
              <a:solidFill>
                <a:srgbClr val="000000"/>
              </a:solidFill>
            </a:endParaRPr>
          </a:p>
        </p:txBody>
      </p:sp>
      <p:sp>
        <p:nvSpPr>
          <p:cNvPr id="228" name="Google Shape;228;p27"/>
          <p:cNvSpPr txBox="1"/>
          <p:nvPr/>
        </p:nvSpPr>
        <p:spPr>
          <a:xfrm>
            <a:off x="3921400" y="1694250"/>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pic>
        <p:nvPicPr>
          <p:cNvPr id="229" name="Google Shape;229;p27"/>
          <p:cNvPicPr preferRelativeResize="0"/>
          <p:nvPr/>
        </p:nvPicPr>
        <p:blipFill rotWithShape="1">
          <a:blip r:embed="rId4">
            <a:alphaModFix/>
          </a:blip>
          <a:srcRect b="0" l="0" r="0" t="0"/>
          <a:stretch/>
        </p:blipFill>
        <p:spPr>
          <a:xfrm>
            <a:off x="947475" y="1694250"/>
            <a:ext cx="2063276" cy="1424126"/>
          </a:xfrm>
          <a:prstGeom prst="rect">
            <a:avLst/>
          </a:prstGeom>
          <a:noFill/>
          <a:ln>
            <a:noFill/>
          </a:ln>
        </p:spPr>
      </p:pic>
      <p:sp>
        <p:nvSpPr>
          <p:cNvPr id="230" name="Google Shape;230;p27"/>
          <p:cNvSpPr txBox="1"/>
          <p:nvPr/>
        </p:nvSpPr>
        <p:spPr>
          <a:xfrm>
            <a:off x="3921400" y="3214475"/>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br>
              <a:rPr b="0" i="0" lang="es" sz="1200" u="none" cap="none" strike="noStrike">
                <a:solidFill>
                  <a:srgbClr val="800000"/>
                </a:solidFill>
                <a:latin typeface="Consolas"/>
                <a:ea typeface="Consolas"/>
                <a:cs typeface="Consolas"/>
                <a:sym typeface="Consolas"/>
              </a:rPr>
            </a:br>
            <a:r>
              <a:rPr b="0" i="0" lang="es" sz="1200" u="none" cap="none" strike="noStrike">
                <a:solidFill>
                  <a:srgbClr val="800000"/>
                </a:solidFill>
                <a:latin typeface="Consolas"/>
                <a:ea typeface="Consolas"/>
                <a:cs typeface="Consolas"/>
                <a:sym typeface="Consolas"/>
              </a:rPr>
              <a:t>&lt;p</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"foo"</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&lt;a</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href</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"bar"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Enlace</a:t>
            </a:r>
            <a:r>
              <a:rPr b="0" i="0" lang="es"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pic>
        <p:nvPicPr>
          <p:cNvPr id="231" name="Google Shape;231;p27"/>
          <p:cNvPicPr preferRelativeResize="0"/>
          <p:nvPr/>
        </p:nvPicPr>
        <p:blipFill rotWithShape="1">
          <a:blip r:embed="rId5">
            <a:alphaModFix/>
          </a:blip>
          <a:srcRect b="0" l="0" r="0" t="0"/>
          <a:stretch/>
        </p:blipFill>
        <p:spPr>
          <a:xfrm>
            <a:off x="614750" y="3203950"/>
            <a:ext cx="2728737" cy="1445150"/>
          </a:xfrm>
          <a:prstGeom prst="rect">
            <a:avLst/>
          </a:prstGeom>
          <a:noFill/>
          <a:ln>
            <a:noFill/>
          </a:ln>
        </p:spPr>
      </p:pic>
      <p:sp>
        <p:nvSpPr>
          <p:cNvPr id="232" name="Google Shape;232;p27"/>
          <p:cNvSpPr txBox="1"/>
          <p:nvPr/>
        </p:nvSpPr>
        <p:spPr>
          <a:xfrm>
            <a:off x="1057650" y="483000"/>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SELECCIÓN DE HTML MEDIANTE CSS</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8" name="Google Shape;238;p28"/>
          <p:cNvSpPr txBox="1"/>
          <p:nvPr/>
        </p:nvSpPr>
        <p:spPr>
          <a:xfrm>
            <a:off x="1057650" y="508975"/>
            <a:ext cx="70287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LOS NOMBRES DE LAS CLASES E IDS</a:t>
            </a:r>
            <a:endParaRPr b="0" i="1" sz="4000" u="none" cap="none" strike="noStrike">
              <a:solidFill>
                <a:srgbClr val="000000"/>
              </a:solidFill>
              <a:latin typeface="Anton"/>
              <a:ea typeface="Anton"/>
              <a:cs typeface="Anton"/>
              <a:sym typeface="Anton"/>
            </a:endParaRPr>
          </a:p>
        </p:txBody>
      </p:sp>
      <p:sp>
        <p:nvSpPr>
          <p:cNvPr id="239" name="Google Shape;239;p28"/>
          <p:cNvSpPr txBox="1"/>
          <p:nvPr/>
        </p:nvSpPr>
        <p:spPr>
          <a:xfrm>
            <a:off x="1176075" y="1093000"/>
            <a:ext cx="71514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No es posible crear nombres separados por espacios.</a:t>
            </a:r>
            <a:endParaRPr b="0" i="0" sz="1800" u="none" cap="none" strike="noStrike">
              <a:solidFill>
                <a:schemeClr val="dk1"/>
              </a:solidFill>
              <a:highlight>
                <a:srgbClr val="A6FFCA"/>
              </a:highlight>
              <a:latin typeface="Helvetica Neue Light"/>
              <a:ea typeface="Helvetica Neue Light"/>
              <a:cs typeface="Helvetica Neue Light"/>
              <a:sym typeface="Helvetica Neue Light"/>
            </a:endParaRPr>
          </a:p>
        </p:txBody>
      </p:sp>
      <p:pic>
        <p:nvPicPr>
          <p:cNvPr id="240" name="Google Shape;240;p28"/>
          <p:cNvPicPr preferRelativeResize="0"/>
          <p:nvPr/>
        </p:nvPicPr>
        <p:blipFill rotWithShape="1">
          <a:blip r:embed="rId4">
            <a:alphaModFix/>
          </a:blip>
          <a:srcRect b="0" l="0" r="0" t="0"/>
          <a:stretch/>
        </p:blipFill>
        <p:spPr>
          <a:xfrm>
            <a:off x="4838525" y="1680675"/>
            <a:ext cx="2978950" cy="2978950"/>
          </a:xfrm>
          <a:prstGeom prst="rect">
            <a:avLst/>
          </a:prstGeom>
          <a:noFill/>
          <a:ln>
            <a:noFill/>
          </a:ln>
        </p:spPr>
      </p:pic>
      <p:sp>
        <p:nvSpPr>
          <p:cNvPr id="241" name="Google Shape;241;p28"/>
          <p:cNvSpPr txBox="1"/>
          <p:nvPr/>
        </p:nvSpPr>
        <p:spPr>
          <a:xfrm>
            <a:off x="726050" y="1764550"/>
            <a:ext cx="3988800" cy="28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La “</a:t>
            </a:r>
            <a:r>
              <a:rPr b="0" i="1" lang="es" sz="2000" u="none" cap="none" strike="noStrike">
                <a:solidFill>
                  <a:srgbClr val="000000"/>
                </a:solidFill>
                <a:latin typeface="Helvetica Neue Light"/>
                <a:ea typeface="Helvetica Neue Light"/>
                <a:cs typeface="Helvetica Neue Light"/>
                <a:sym typeface="Helvetica Neue Light"/>
              </a:rPr>
              <a:t>joroba de camello</a:t>
            </a:r>
            <a:r>
              <a:rPr b="0" i="0" lang="es" sz="2000" u="none" cap="none" strike="noStrike">
                <a:solidFill>
                  <a:srgbClr val="000000"/>
                </a:solidFill>
                <a:latin typeface="Helvetica Neue Light"/>
                <a:ea typeface="Helvetica Neue Light"/>
                <a:cs typeface="Helvetica Neue Light"/>
                <a:sym typeface="Helvetica Neue Light"/>
              </a:rPr>
              <a:t>”, permite que se puedan leer de forma más simple palabras compuestas.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Consolas"/>
                <a:ea typeface="Consolas"/>
                <a:cs typeface="Consolas"/>
                <a:sym typeface="Consolas"/>
              </a:rPr>
              <a:t>claseDeMaquetacion</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Consolas"/>
                <a:ea typeface="Consolas"/>
                <a:cs typeface="Consolas"/>
                <a:sym typeface="Consolas"/>
              </a:rPr>
              <a:t>conBorde</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Consolas"/>
                <a:ea typeface="Consolas"/>
                <a:cs typeface="Consolas"/>
                <a:sym typeface="Consolas"/>
              </a:rPr>
              <a:t>productosMasVendidos</a:t>
            </a:r>
            <a:endParaRPr b="0" i="0" sz="2000" u="none" cap="none" strike="noStrike">
              <a:solidFill>
                <a:srgbClr val="0000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29"/>
          <p:cNvSpPr txBox="1"/>
          <p:nvPr/>
        </p:nvSpPr>
        <p:spPr>
          <a:xfrm>
            <a:off x="1398000" y="17378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BEM</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2" name="Google Shape;252;p30"/>
          <p:cNvSpPr txBox="1"/>
          <p:nvPr/>
        </p:nvSpPr>
        <p:spPr>
          <a:xfrm>
            <a:off x="643800" y="291400"/>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BEM</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53" name="Google Shape;253;p30"/>
          <p:cNvSpPr txBox="1"/>
          <p:nvPr/>
        </p:nvSpPr>
        <p:spPr>
          <a:xfrm>
            <a:off x="440850" y="1603150"/>
            <a:ext cx="8262300" cy="2563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Todos queremos hacer que </a:t>
            </a:r>
            <a:r>
              <a:rPr b="1" i="0" lang="es" sz="2000" u="none" cap="none" strike="noStrike">
                <a:solidFill>
                  <a:schemeClr val="dk1"/>
                </a:solidFill>
                <a:latin typeface="Helvetica Neue"/>
                <a:ea typeface="Helvetica Neue"/>
                <a:cs typeface="Helvetica Neue"/>
                <a:sym typeface="Helvetica Neue"/>
              </a:rPr>
              <a:t>nuestro código sea más fácil de leer</a:t>
            </a:r>
            <a:r>
              <a:rPr b="0" i="0" lang="es" sz="2000" u="none" cap="none" strike="noStrike">
                <a:solidFill>
                  <a:schemeClr val="dk1"/>
                </a:solidFill>
                <a:latin typeface="Helvetica Neue Light"/>
                <a:ea typeface="Helvetica Neue Light"/>
                <a:cs typeface="Helvetica Neue Light"/>
                <a:sym typeface="Helvetica Neue Light"/>
              </a:rPr>
              <a:t>. Esto nos ayuda a trabajar más rápidamente y de manera eficiente, y cuando otros trabajen con nosotros podremos mantener claridad y coherencia.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200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Hoy vamos a descubrir la </a:t>
            </a:r>
            <a:r>
              <a:rPr b="0" i="0" lang="es" sz="2000" u="none" cap="none" strike="noStrike">
                <a:solidFill>
                  <a:schemeClr val="dk1"/>
                </a:solidFill>
                <a:highlight>
                  <a:srgbClr val="E0FF00"/>
                </a:highlight>
                <a:latin typeface="Helvetica Neue Light"/>
                <a:ea typeface="Helvetica Neue Light"/>
                <a:cs typeface="Helvetica Neue Light"/>
                <a:sym typeface="Helvetica Neue Light"/>
              </a:rPr>
              <a:t>metodología BEM</a:t>
            </a:r>
            <a:r>
              <a:rPr b="0" i="0" lang="es" sz="2000" u="none" cap="none" strike="noStrike">
                <a:solidFill>
                  <a:schemeClr val="dk1"/>
                </a:solidFill>
                <a:latin typeface="Helvetica Neue Light"/>
                <a:ea typeface="Helvetica Neue Light"/>
                <a:cs typeface="Helvetica Neue Light"/>
                <a:sym typeface="Helvetica Neue Light"/>
              </a:rPr>
              <a:t>, que nos ayudará a entender estructuras de CSS, y a mejorar las nuestras.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2000"/>
              </a:spcBef>
              <a:spcAft>
                <a:spcPts val="0"/>
              </a:spcAft>
              <a:buClr>
                <a:srgbClr val="000000"/>
              </a:buClr>
              <a:buSzPts val="20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57" name="Shape 257"/>
        <p:cNvGrpSpPr/>
        <p:nvPr/>
      </p:nvGrpSpPr>
      <p:grpSpPr>
        <a:xfrm>
          <a:off x="0" y="0"/>
          <a:ext cx="0" cy="0"/>
          <a:chOff x="0" y="0"/>
          <a:chExt cx="0" cy="0"/>
        </a:xfrm>
      </p:grpSpPr>
      <p:pic>
        <p:nvPicPr>
          <p:cNvPr id="258" name="Google Shape;258;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9" name="Google Shape;259;p31"/>
          <p:cNvSpPr txBox="1"/>
          <p:nvPr/>
        </p:nvSpPr>
        <p:spPr>
          <a:xfrm>
            <a:off x="671400" y="1039050"/>
            <a:ext cx="7801200" cy="367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1" lang="es" sz="2000">
                <a:solidFill>
                  <a:schemeClr val="dk1"/>
                </a:solidFill>
                <a:latin typeface="Helvetica Neue"/>
                <a:ea typeface="Helvetica Neue"/>
                <a:cs typeface="Helvetica Neue"/>
                <a:sym typeface="Helvetica Neue"/>
              </a:rPr>
              <a:t>👉 </a:t>
            </a:r>
            <a:r>
              <a:rPr b="1" i="0" lang="es" sz="1900" u="none" cap="none" strike="noStrike">
                <a:solidFill>
                  <a:schemeClr val="dk1"/>
                </a:solidFill>
                <a:latin typeface="Helvetica Neue"/>
                <a:ea typeface="Helvetica Neue"/>
                <a:cs typeface="Helvetica Neue"/>
                <a:sym typeface="Helvetica Neue"/>
              </a:rPr>
              <a:t>BEM </a:t>
            </a:r>
            <a:r>
              <a:rPr b="0" i="0" lang="es" sz="1900" u="none" cap="none" strike="noStrike">
                <a:solidFill>
                  <a:schemeClr val="dk1"/>
                </a:solidFill>
                <a:latin typeface="Helvetica Neue Light"/>
                <a:ea typeface="Helvetica Neue Light"/>
                <a:cs typeface="Helvetica Neue Light"/>
                <a:sym typeface="Helvetica Neue Light"/>
              </a:rPr>
              <a:t>significa </a:t>
            </a:r>
            <a:r>
              <a:rPr b="0" i="1" lang="es" sz="1900" u="none" cap="none" strike="noStrike">
                <a:solidFill>
                  <a:schemeClr val="dk1"/>
                </a:solidFill>
                <a:latin typeface="Helvetica Neue Light"/>
                <a:ea typeface="Helvetica Neue Light"/>
                <a:cs typeface="Helvetica Neue Light"/>
                <a:sym typeface="Helvetica Neue Light"/>
              </a:rPr>
              <a:t>Modificador de Bloques de Elementos (Block Element Modifier)</a:t>
            </a:r>
            <a:r>
              <a:rPr b="0" i="0" lang="es" sz="1900" u="none" cap="none" strike="noStrike">
                <a:solidFill>
                  <a:schemeClr val="dk1"/>
                </a:solidFill>
                <a:latin typeface="Helvetica Neue Light"/>
                <a:ea typeface="Helvetica Neue Light"/>
                <a:cs typeface="Helvetica Neue Light"/>
                <a:sym typeface="Helvetica Neue Light"/>
              </a:rPr>
              <a:t> por sus siglas en inglés. Sugiere una manera estructurada de nombrar tus clases, basada en las propiedades del elemento en cuestión.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2000"/>
              </a:spcBef>
              <a:spcAft>
                <a:spcPts val="0"/>
              </a:spcAft>
              <a:buClr>
                <a:srgbClr val="000000"/>
              </a:buClr>
              <a:buSzPts val="1900"/>
              <a:buFont typeface="Arial"/>
              <a:buNone/>
            </a:pPr>
            <a:r>
              <a:rPr b="1" lang="es" sz="2000">
                <a:solidFill>
                  <a:schemeClr val="dk1"/>
                </a:solidFill>
                <a:latin typeface="Helvetica Neue"/>
                <a:ea typeface="Helvetica Neue"/>
                <a:cs typeface="Helvetica Neue"/>
                <a:sym typeface="Helvetica Neue"/>
              </a:rPr>
              <a:t>👉 </a:t>
            </a:r>
            <a:r>
              <a:rPr b="1" i="0" lang="es" sz="1900" u="none" cap="none" strike="noStrike">
                <a:solidFill>
                  <a:schemeClr val="dk1"/>
                </a:solidFill>
                <a:latin typeface="Helvetica Neue"/>
                <a:ea typeface="Helvetica Neue"/>
                <a:cs typeface="Helvetica Neue"/>
                <a:sym typeface="Helvetica Neue"/>
              </a:rPr>
              <a:t>BEM</a:t>
            </a:r>
            <a:r>
              <a:rPr b="0" i="0" lang="es" sz="1900" u="none" cap="none" strike="noStrike">
                <a:solidFill>
                  <a:schemeClr val="dk1"/>
                </a:solidFill>
                <a:latin typeface="Helvetica Neue Light"/>
                <a:ea typeface="Helvetica Neue Light"/>
                <a:cs typeface="Helvetica Neue Light"/>
                <a:sym typeface="Helvetica Neue Light"/>
              </a:rPr>
              <a:t> tiene como horizonte modularizar lo máximo posible cada uno de los bloques de código dispuesto. Se centra en </a:t>
            </a:r>
            <a:r>
              <a:rPr i="0" lang="es" sz="1900" u="none" cap="none" strike="noStrike">
                <a:solidFill>
                  <a:schemeClr val="dk1"/>
                </a:solidFill>
                <a:latin typeface="Helvetica Neue Light"/>
                <a:ea typeface="Helvetica Neue Light"/>
                <a:cs typeface="Helvetica Neue Light"/>
                <a:sym typeface="Helvetica Neue Light"/>
              </a:rPr>
              <a:t>tres parámetros o variables </a:t>
            </a:r>
            <a:r>
              <a:rPr b="0" i="0" lang="es" sz="1900" u="none" cap="none" strike="noStrike">
                <a:solidFill>
                  <a:schemeClr val="dk1"/>
                </a:solidFill>
                <a:latin typeface="Helvetica Neue Light"/>
                <a:ea typeface="Helvetica Neue Light"/>
                <a:cs typeface="Helvetica Neue Light"/>
                <a:sym typeface="Helvetica Neue Light"/>
              </a:rPr>
              <a:t>posibles: </a:t>
            </a:r>
            <a:r>
              <a:rPr b="1" i="0" lang="es" sz="1900" u="none" cap="none" strike="noStrike">
                <a:solidFill>
                  <a:schemeClr val="dk1"/>
                </a:solidFill>
                <a:latin typeface="Helvetica Neue"/>
                <a:ea typeface="Helvetica Neue"/>
                <a:cs typeface="Helvetica Neue"/>
                <a:sym typeface="Helvetica Neue"/>
              </a:rPr>
              <a:t>bloques</a:t>
            </a:r>
            <a:r>
              <a:rPr b="0" i="0" lang="es" sz="1900" u="none" cap="none" strike="noStrike">
                <a:solidFill>
                  <a:schemeClr val="dk1"/>
                </a:solidFill>
                <a:latin typeface="Helvetica Neue Light"/>
                <a:ea typeface="Helvetica Neue Light"/>
                <a:cs typeface="Helvetica Neue Light"/>
                <a:sym typeface="Helvetica Neue Light"/>
              </a:rPr>
              <a:t> (div, section, article, ul, ol, etc.), </a:t>
            </a:r>
            <a:r>
              <a:rPr b="1" i="0" lang="es" sz="1900" u="none" cap="none" strike="noStrike">
                <a:solidFill>
                  <a:schemeClr val="dk1"/>
                </a:solidFill>
                <a:latin typeface="Helvetica Neue"/>
                <a:ea typeface="Helvetica Neue"/>
                <a:cs typeface="Helvetica Neue"/>
                <a:sym typeface="Helvetica Neue"/>
              </a:rPr>
              <a:t>elementos </a:t>
            </a:r>
            <a:r>
              <a:rPr b="0" i="0" lang="es" sz="1900" u="none" cap="none" strike="noStrike">
                <a:solidFill>
                  <a:schemeClr val="dk1"/>
                </a:solidFill>
                <a:latin typeface="Helvetica Neue Light"/>
                <a:ea typeface="Helvetica Neue Light"/>
                <a:cs typeface="Helvetica Neue Light"/>
                <a:sym typeface="Helvetica Neue Light"/>
              </a:rPr>
              <a:t>(a, button, li, span, etc.) y </a:t>
            </a:r>
            <a:r>
              <a:rPr b="1" i="0" lang="es" sz="1900" u="none" cap="none" strike="noStrike">
                <a:solidFill>
                  <a:schemeClr val="dk1"/>
                </a:solidFill>
                <a:latin typeface="Helvetica Neue"/>
                <a:ea typeface="Helvetica Neue"/>
                <a:cs typeface="Helvetica Neue"/>
                <a:sym typeface="Helvetica Neue"/>
              </a:rPr>
              <a:t>modificadores</a:t>
            </a:r>
            <a:r>
              <a:rPr b="0" i="0" lang="es" sz="1900" u="none" cap="none" strike="noStrike">
                <a:solidFill>
                  <a:schemeClr val="dk1"/>
                </a:solidFill>
                <a:latin typeface="Helvetica Neue Light"/>
                <a:ea typeface="Helvetica Neue Light"/>
                <a:cs typeface="Helvetica Neue Light"/>
                <a:sym typeface="Helvetica Neue Light"/>
              </a:rPr>
              <a:t>. Estos últimos se definen de acuerdo a la posterior utilización que haga el desarrollador a cargo.</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200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Helvetica Neue Light"/>
              <a:ea typeface="Helvetica Neue Light"/>
              <a:cs typeface="Helvetica Neue Light"/>
              <a:sym typeface="Helvetica Neue Light"/>
            </a:endParaRPr>
          </a:p>
        </p:txBody>
      </p:sp>
      <p:sp>
        <p:nvSpPr>
          <p:cNvPr id="260" name="Google Shape;260;p31"/>
          <p:cNvSpPr txBox="1"/>
          <p:nvPr/>
        </p:nvSpPr>
        <p:spPr>
          <a:xfrm>
            <a:off x="643800" y="198800"/>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BEM</a:t>
            </a:r>
            <a:endParaRPr b="0" i="1" sz="3800" u="none" cap="none" strike="noStrike">
              <a:solidFill>
                <a:schemeClr val="dk1"/>
              </a:solidFill>
              <a:latin typeface="Anton"/>
              <a:ea typeface="Anton"/>
              <a:cs typeface="Anton"/>
              <a:sym typeface="Anton"/>
            </a:endParaRPr>
          </a:p>
          <a:p>
            <a:pPr indent="0" lvl="0" marL="0" rtl="0" algn="ctr">
              <a:lnSpc>
                <a:spcPct val="150000"/>
              </a:lnSpc>
              <a:spcBef>
                <a:spcPts val="0"/>
              </a:spcBef>
              <a:spcAft>
                <a:spcPts val="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2" name="Google Shape;62;p1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 name="Google Shape;63;p1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6" name="Google Shape;266;p32"/>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67" name="Google Shape;267;p32"/>
          <p:cNvSpPr txBox="1"/>
          <p:nvPr/>
        </p:nvSpPr>
        <p:spPr>
          <a:xfrm>
            <a:off x="440850" y="959300"/>
            <a:ext cx="4335300" cy="305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El </a:t>
            </a:r>
            <a:r>
              <a:rPr b="0" i="1" lang="es" sz="2000" u="none" cap="none" strike="noStrike">
                <a:solidFill>
                  <a:schemeClr val="dk1"/>
                </a:solidFill>
                <a:latin typeface="Helvetica Neue Light"/>
                <a:ea typeface="Helvetica Neue Light"/>
                <a:cs typeface="Helvetica Neue Light"/>
                <a:sym typeface="Helvetica Neue Light"/>
              </a:rPr>
              <a:t>bloque</a:t>
            </a:r>
            <a:r>
              <a:rPr b="0" i="0" lang="es" sz="2000" u="none" cap="none" strike="noStrike">
                <a:solidFill>
                  <a:schemeClr val="dk1"/>
                </a:solidFill>
                <a:latin typeface="Helvetica Neue Light"/>
                <a:ea typeface="Helvetica Neue Light"/>
                <a:cs typeface="Helvetica Neue Light"/>
                <a:sym typeface="Helvetica Neue Light"/>
              </a:rPr>
              <a:t> es un </a:t>
            </a:r>
            <a:r>
              <a:rPr b="1" i="0" lang="es" sz="2000" u="none" cap="none" strike="noStrike">
                <a:solidFill>
                  <a:schemeClr val="dk1"/>
                </a:solidFill>
                <a:latin typeface="Helvetica Neue"/>
                <a:ea typeface="Helvetica Neue"/>
                <a:cs typeface="Helvetica Neue"/>
                <a:sym typeface="Helvetica Neue"/>
              </a:rPr>
              <a:t>contenedor o contexto donde el elemento se encuentra presente</a:t>
            </a:r>
            <a:r>
              <a:rPr b="0" i="0" lang="es" sz="2000" u="none" cap="none" strike="noStrike">
                <a:solidFill>
                  <a:schemeClr val="dk1"/>
                </a:solidFill>
                <a:latin typeface="Helvetica Neue Light"/>
                <a:ea typeface="Helvetica Neue Light"/>
                <a:cs typeface="Helvetica Neue Light"/>
                <a:sym typeface="Helvetica Neue Light"/>
              </a:rPr>
              <a:t>. Piensa como si fueran partes estructurales de código más grandes. Puede que tengas un encabezado, pie de página, una barra lateral y un área de contenido principal; cada uno de estos sería considerado como un bloque.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2000"/>
              </a:spcBef>
              <a:spcAft>
                <a:spcPts val="0"/>
              </a:spcAft>
              <a:buClr>
                <a:srgbClr val="000000"/>
              </a:buClr>
              <a:buSzPts val="20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p:txBody>
      </p:sp>
      <p:pic>
        <p:nvPicPr>
          <p:cNvPr id="268" name="Google Shape;268;p32"/>
          <p:cNvPicPr preferRelativeResize="0"/>
          <p:nvPr/>
        </p:nvPicPr>
        <p:blipFill rotWithShape="1">
          <a:blip r:embed="rId4">
            <a:alphaModFix/>
          </a:blip>
          <a:srcRect b="0" l="0" r="0" t="0"/>
          <a:stretch/>
        </p:blipFill>
        <p:spPr>
          <a:xfrm>
            <a:off x="4776150" y="185049"/>
            <a:ext cx="3736100" cy="4420350"/>
          </a:xfrm>
          <a:prstGeom prst="rect">
            <a:avLst/>
          </a:prstGeom>
          <a:noFill/>
          <a:ln>
            <a:noFill/>
          </a:ln>
        </p:spPr>
      </p:pic>
      <p:sp>
        <p:nvSpPr>
          <p:cNvPr id="269" name="Google Shape;269;p32"/>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5" name="Google Shape;275;p33"/>
          <p:cNvSpPr txBox="1"/>
          <p:nvPr/>
        </p:nvSpPr>
        <p:spPr>
          <a:xfrm>
            <a:off x="726050" y="1569350"/>
            <a:ext cx="7944300" cy="1244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El bloque de elementos forma la raíz de la clase y siempre irá primero. Solo debes saber que una vez que has definido tu bloque, estarás listo para comenzar a nombrar tus elementos.</a:t>
            </a:r>
            <a:endParaRPr b="0" i="0" sz="2000" u="none" cap="none" strike="noStrike">
              <a:solidFill>
                <a:srgbClr val="000000"/>
              </a:solidFill>
              <a:latin typeface="Helvetica Neue Light"/>
              <a:ea typeface="Helvetica Neue Light"/>
              <a:cs typeface="Helvetica Neue Light"/>
              <a:sym typeface="Helvetica Neue Light"/>
            </a:endParaRPr>
          </a:p>
        </p:txBody>
      </p:sp>
      <p:graphicFrame>
        <p:nvGraphicFramePr>
          <p:cNvPr id="276" name="Google Shape;276;p33"/>
          <p:cNvGraphicFramePr/>
          <p:nvPr/>
        </p:nvGraphicFramePr>
        <p:xfrm>
          <a:off x="1595275" y="2915250"/>
          <a:ext cx="3000000" cy="3000000"/>
        </p:xfrm>
        <a:graphic>
          <a:graphicData uri="http://schemas.openxmlformats.org/drawingml/2006/table">
            <a:tbl>
              <a:tblPr>
                <a:noFill/>
                <a:tableStyleId>{7CC35FA4-C261-40A0-9E18-19D30E6A4277}</a:tableStyleId>
              </a:tblPr>
              <a:tblGrid>
                <a:gridCol w="5686425"/>
              </a:tblGrid>
              <a:tr h="254000">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0000FF"/>
                          </a:solidFill>
                          <a:latin typeface="Didact Gothic"/>
                          <a:ea typeface="Didact Gothic"/>
                          <a:cs typeface="Didact Gothic"/>
                          <a:sym typeface="Didact Gothic"/>
                        </a:rPr>
                        <a:t>.</a:t>
                      </a:r>
                      <a:r>
                        <a:rPr lang="es" sz="2000" u="none" cap="none" strike="noStrike">
                          <a:solidFill>
                            <a:srgbClr val="FF0000"/>
                          </a:solidFill>
                          <a:latin typeface="Didact Gothic"/>
                          <a:ea typeface="Didact Gothic"/>
                          <a:cs typeface="Didact Gothic"/>
                          <a:sym typeface="Didact Gothic"/>
                        </a:rPr>
                        <a:t>block__element</a:t>
                      </a:r>
                      <a:r>
                        <a:rPr lang="es" sz="2000" u="none" cap="none" strike="noStrike">
                          <a:solidFill>
                            <a:srgbClr val="0000FF"/>
                          </a:solidFill>
                          <a:latin typeface="Didact Gothic"/>
                          <a:ea typeface="Didact Gothic"/>
                          <a:cs typeface="Didact Gothic"/>
                          <a:sym typeface="Didact Gothic"/>
                        </a:rPr>
                        <a:t> {</a:t>
                      </a:r>
                      <a:endParaRPr sz="2000" u="none" cap="none" strike="noStrike">
                        <a:solidFill>
                          <a:srgbClr val="0000FF"/>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0000FF"/>
                          </a:solidFill>
                          <a:latin typeface="Didact Gothic"/>
                          <a:ea typeface="Didact Gothic"/>
                          <a:cs typeface="Didact Gothic"/>
                          <a:sym typeface="Didact Gothic"/>
                        </a:rPr>
                        <a:t>    </a:t>
                      </a:r>
                      <a:r>
                        <a:rPr lang="es" sz="2000" u="none" cap="none" strike="noStrike">
                          <a:solidFill>
                            <a:srgbClr val="FF0000"/>
                          </a:solidFill>
                          <a:latin typeface="Didact Gothic"/>
                          <a:ea typeface="Didact Gothic"/>
                          <a:cs typeface="Didact Gothic"/>
                          <a:sym typeface="Didact Gothic"/>
                        </a:rPr>
                        <a:t>background-color</a:t>
                      </a:r>
                      <a:r>
                        <a:rPr lang="es" sz="2000" u="none" cap="none" strike="noStrike">
                          <a:solidFill>
                            <a:srgbClr val="0000FF"/>
                          </a:solidFill>
                          <a:latin typeface="Didact Gothic"/>
                          <a:ea typeface="Didact Gothic"/>
                          <a:cs typeface="Didact Gothic"/>
                          <a:sym typeface="Didact Gothic"/>
                        </a:rPr>
                        <a:t>: #FFFFFF;</a:t>
                      </a:r>
                      <a:endParaRPr sz="2000" u="none" cap="none" strike="noStrike">
                        <a:solidFill>
                          <a:srgbClr val="0000FF"/>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0000FF"/>
                          </a:solidFill>
                          <a:latin typeface="Didact Gothic"/>
                          <a:ea typeface="Didact Gothic"/>
                          <a:cs typeface="Didact Gothic"/>
                          <a:sym typeface="Didact Gothic"/>
                        </a:rPr>
                        <a:t>}</a:t>
                      </a:r>
                      <a:endParaRPr sz="2000" u="none" cap="none" strike="noStrike">
                        <a:solidFill>
                          <a:srgbClr val="0000FF"/>
                        </a:solidFill>
                        <a:latin typeface="Didact Gothic"/>
                        <a:ea typeface="Didact Gothic"/>
                        <a:cs typeface="Didact Gothic"/>
                        <a:sym typeface="Didact Gothic"/>
                      </a:endParaRPr>
                    </a:p>
                  </a:txBody>
                  <a:tcPr marT="63500" marB="63500" marR="63500" marL="63500">
                    <a:solidFill>
                      <a:srgbClr val="FFF2CC"/>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pic>
        <p:nvPicPr>
          <p:cNvPr id="277" name="Google Shape;277;p33"/>
          <p:cNvPicPr preferRelativeResize="0"/>
          <p:nvPr/>
        </p:nvPicPr>
        <p:blipFill rotWithShape="1">
          <a:blip r:embed="rId4">
            <a:alphaModFix/>
          </a:blip>
          <a:srcRect b="0" l="0" r="0" t="0"/>
          <a:stretch/>
        </p:blipFill>
        <p:spPr>
          <a:xfrm>
            <a:off x="7957463" y="0"/>
            <a:ext cx="1186525" cy="1186525"/>
          </a:xfrm>
          <a:prstGeom prst="rect">
            <a:avLst/>
          </a:prstGeom>
          <a:noFill/>
          <a:ln>
            <a:noFill/>
          </a:ln>
        </p:spPr>
      </p:pic>
      <p:sp>
        <p:nvSpPr>
          <p:cNvPr id="278" name="Google Shape;278;p33"/>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
        <p:nvSpPr>
          <p:cNvPr id="279" name="Google Shape;279;p33"/>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80" name="Google Shape;280;p33"/>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286" name="Google Shape;286;p34"/>
          <p:cNvGraphicFramePr/>
          <p:nvPr/>
        </p:nvGraphicFramePr>
        <p:xfrm>
          <a:off x="1720550" y="2871000"/>
          <a:ext cx="3000000" cy="3000000"/>
        </p:xfrm>
        <a:graphic>
          <a:graphicData uri="http://schemas.openxmlformats.org/drawingml/2006/table">
            <a:tbl>
              <a:tblPr>
                <a:noFill/>
                <a:tableStyleId>{7CC35FA4-C261-40A0-9E18-19D30E6A4277}</a:tableStyleId>
              </a:tblPr>
              <a:tblGrid>
                <a:gridCol w="5686425"/>
              </a:tblGrid>
              <a:tr h="254000">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.header__logo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.header__tagline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.header__searchbar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.header__navigation {}</a:t>
                      </a:r>
                      <a:endParaRPr sz="2000" u="none" cap="none" strike="noStrike">
                        <a:solidFill>
                          <a:srgbClr val="FF0000"/>
                        </a:solidFill>
                        <a:latin typeface="Didact Gothic"/>
                        <a:ea typeface="Didact Gothic"/>
                        <a:cs typeface="Didact Gothic"/>
                        <a:sym typeface="Didact Gothic"/>
                      </a:endParaRPr>
                    </a:p>
                  </a:txBody>
                  <a:tcPr marT="63500" marB="63500" marR="63500" marL="63500">
                    <a:solidFill>
                      <a:srgbClr val="FFF2CC"/>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287" name="Google Shape;287;p34"/>
          <p:cNvSpPr txBox="1"/>
          <p:nvPr/>
        </p:nvSpPr>
        <p:spPr>
          <a:xfrm>
            <a:off x="726050" y="1602750"/>
            <a:ext cx="7753200" cy="1502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La doble barra baja te permite visualizar, navegar rápidamente y manipular tu código. Aquí hay algunos ejemplos de cómo funciona la metodología de elementos: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pic>
        <p:nvPicPr>
          <p:cNvPr id="288" name="Google Shape;288;p34"/>
          <p:cNvPicPr preferRelativeResize="0"/>
          <p:nvPr/>
        </p:nvPicPr>
        <p:blipFill rotWithShape="1">
          <a:blip r:embed="rId4">
            <a:alphaModFix/>
          </a:blip>
          <a:srcRect b="0" l="0" r="0" t="0"/>
          <a:stretch/>
        </p:blipFill>
        <p:spPr>
          <a:xfrm>
            <a:off x="7957463" y="0"/>
            <a:ext cx="1186525" cy="1186525"/>
          </a:xfrm>
          <a:prstGeom prst="rect">
            <a:avLst/>
          </a:prstGeom>
          <a:noFill/>
          <a:ln>
            <a:noFill/>
          </a:ln>
        </p:spPr>
      </p:pic>
      <p:sp>
        <p:nvSpPr>
          <p:cNvPr id="289" name="Google Shape;289;p34"/>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90" name="Google Shape;290;p34"/>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96" name="Google Shape;296;p35"/>
          <p:cNvPicPr preferRelativeResize="0"/>
          <p:nvPr/>
        </p:nvPicPr>
        <p:blipFill rotWithShape="1">
          <a:blip r:embed="rId4">
            <a:alphaModFix/>
          </a:blip>
          <a:srcRect b="0" l="0" r="0" t="0"/>
          <a:stretch/>
        </p:blipFill>
        <p:spPr>
          <a:xfrm>
            <a:off x="1077713" y="1802239"/>
            <a:ext cx="6988565" cy="981600"/>
          </a:xfrm>
          <a:prstGeom prst="rect">
            <a:avLst/>
          </a:prstGeom>
          <a:noFill/>
          <a:ln>
            <a:noFill/>
          </a:ln>
        </p:spPr>
      </p:pic>
      <p:pic>
        <p:nvPicPr>
          <p:cNvPr id="297" name="Google Shape;297;p35"/>
          <p:cNvPicPr preferRelativeResize="0"/>
          <p:nvPr/>
        </p:nvPicPr>
        <p:blipFill rotWithShape="1">
          <a:blip r:embed="rId5">
            <a:alphaModFix/>
          </a:blip>
          <a:srcRect b="0" l="0" r="0" t="0"/>
          <a:stretch/>
        </p:blipFill>
        <p:spPr>
          <a:xfrm>
            <a:off x="-96800" y="3544680"/>
            <a:ext cx="9337600" cy="812575"/>
          </a:xfrm>
          <a:prstGeom prst="rect">
            <a:avLst/>
          </a:prstGeom>
          <a:noFill/>
          <a:ln>
            <a:noFill/>
          </a:ln>
        </p:spPr>
      </p:pic>
      <p:sp>
        <p:nvSpPr>
          <p:cNvPr id="298" name="Google Shape;298;p35"/>
          <p:cNvSpPr txBox="1"/>
          <p:nvPr/>
        </p:nvSpPr>
        <p:spPr>
          <a:xfrm>
            <a:off x="1345800" y="3348651"/>
            <a:ext cx="3000000" cy="51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s" sz="2000" u="none" cap="none" strike="noStrike">
                <a:solidFill>
                  <a:srgbClr val="000000"/>
                </a:solidFill>
                <a:latin typeface="Arial"/>
                <a:ea typeface="Arial"/>
                <a:cs typeface="Arial"/>
                <a:sym typeface="Arial"/>
              </a:rPr>
              <a:t>CSS</a:t>
            </a:r>
            <a:endParaRPr b="1" i="0" sz="2000" u="none" cap="none" strike="noStrike">
              <a:solidFill>
                <a:srgbClr val="000000"/>
              </a:solidFill>
              <a:latin typeface="Arial"/>
              <a:ea typeface="Arial"/>
              <a:cs typeface="Arial"/>
              <a:sym typeface="Arial"/>
            </a:endParaRPr>
          </a:p>
          <a:p>
            <a:pPr indent="0" lvl="0" marL="0" marR="0" rtl="0" algn="l">
              <a:lnSpc>
                <a:spcPct val="115000"/>
              </a:lnSpc>
              <a:spcBef>
                <a:spcPts val="1400"/>
              </a:spcBef>
              <a:spcAft>
                <a:spcPts val="40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299" name="Google Shape;299;p35"/>
          <p:cNvSpPr txBox="1"/>
          <p:nvPr/>
        </p:nvSpPr>
        <p:spPr>
          <a:xfrm>
            <a:off x="1345800" y="1474225"/>
            <a:ext cx="3000000" cy="51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dk1"/>
                </a:solidFill>
                <a:latin typeface="Arial"/>
                <a:ea typeface="Arial"/>
                <a:cs typeface="Arial"/>
                <a:sym typeface="Arial"/>
              </a:rPr>
              <a:t>HTML</a:t>
            </a:r>
            <a:endParaRPr b="1" i="0" sz="2000" u="none" cap="none" strike="noStrike">
              <a:solidFill>
                <a:schemeClr val="dk1"/>
              </a:solidFill>
              <a:latin typeface="Arial"/>
              <a:ea typeface="Arial"/>
              <a:cs typeface="Arial"/>
              <a:sym typeface="Arial"/>
            </a:endParaRPr>
          </a:p>
        </p:txBody>
      </p:sp>
      <p:pic>
        <p:nvPicPr>
          <p:cNvPr id="300" name="Google Shape;300;p35"/>
          <p:cNvPicPr preferRelativeResize="0"/>
          <p:nvPr/>
        </p:nvPicPr>
        <p:blipFill rotWithShape="1">
          <a:blip r:embed="rId6">
            <a:alphaModFix/>
          </a:blip>
          <a:srcRect b="0" l="0" r="0" t="0"/>
          <a:stretch/>
        </p:blipFill>
        <p:spPr>
          <a:xfrm>
            <a:off x="7957463" y="0"/>
            <a:ext cx="1186525" cy="1186525"/>
          </a:xfrm>
          <a:prstGeom prst="rect">
            <a:avLst/>
          </a:prstGeom>
          <a:noFill/>
          <a:ln>
            <a:noFill/>
          </a:ln>
        </p:spPr>
      </p:pic>
      <p:sp>
        <p:nvSpPr>
          <p:cNvPr id="301" name="Google Shape;301;p35"/>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02" name="Google Shape;302;p35"/>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8" name="Google Shape;308;p36"/>
          <p:cNvSpPr txBox="1"/>
          <p:nvPr/>
        </p:nvSpPr>
        <p:spPr>
          <a:xfrm>
            <a:off x="724650" y="2639525"/>
            <a:ext cx="7694700" cy="79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t/>
            </a:r>
            <a:endParaRPr sz="22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chemeClr val="dk1"/>
                </a:solidFill>
                <a:highlight>
                  <a:srgbClr val="A6FFCA"/>
                </a:highlight>
                <a:latin typeface="Helvetica Neue Light"/>
                <a:ea typeface="Helvetica Neue Light"/>
                <a:cs typeface="Helvetica Neue Light"/>
                <a:sym typeface="Helvetica Neue Light"/>
              </a:rPr>
              <a:t>Actualizar el nombre de las clases no debería ser un problema</a:t>
            </a:r>
            <a:r>
              <a:rPr b="0" i="0" lang="es" sz="2200" u="none" cap="none" strike="noStrike">
                <a:solidFill>
                  <a:schemeClr val="dk1"/>
                </a:solidFill>
                <a:latin typeface="Helvetica Neue Light"/>
                <a:ea typeface="Helvetica Neue Light"/>
                <a:cs typeface="Helvetica Neue Light"/>
                <a:sym typeface="Helvetica Neue Light"/>
              </a:rPr>
              <a:t> cuando encuentras una mejor semántica que funcione (sólo debes tratar de ser consistente, y apegarte a ella).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chemeClr val="dk1"/>
              </a:solidFill>
              <a:latin typeface="Helvetica Neue Light"/>
              <a:ea typeface="Helvetica Neue Light"/>
              <a:cs typeface="Helvetica Neue Light"/>
              <a:sym typeface="Helvetica Neue Light"/>
            </a:endParaRPr>
          </a:p>
        </p:txBody>
      </p:sp>
      <p:sp>
        <p:nvSpPr>
          <p:cNvPr id="309" name="Google Shape;309;p36"/>
          <p:cNvSpPr txBox="1"/>
          <p:nvPr/>
        </p:nvSpPr>
        <p:spPr>
          <a:xfrm>
            <a:off x="1046100" y="870150"/>
            <a:ext cx="7051800" cy="193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2200">
                <a:solidFill>
                  <a:schemeClr val="dk1"/>
                </a:solidFill>
                <a:latin typeface="Helvetica Neue Light"/>
                <a:ea typeface="Helvetica Neue Light"/>
                <a:cs typeface="Helvetica Neue Light"/>
                <a:sym typeface="Helvetica Neue Light"/>
              </a:rPr>
              <a:t>El punto es mantener los nombres </a:t>
            </a:r>
            <a:r>
              <a:rPr b="1" lang="es" sz="2200">
                <a:solidFill>
                  <a:schemeClr val="dk1"/>
                </a:solidFill>
                <a:latin typeface="Helvetica Neue"/>
                <a:ea typeface="Helvetica Neue"/>
                <a:cs typeface="Helvetica Neue"/>
                <a:sym typeface="Helvetica Neue"/>
              </a:rPr>
              <a:t>simples, claros, </a:t>
            </a:r>
            <a:endParaRPr b="1" sz="22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s" sz="2200">
                <a:solidFill>
                  <a:schemeClr val="dk1"/>
                </a:solidFill>
                <a:latin typeface="Helvetica Neue"/>
                <a:ea typeface="Helvetica Neue"/>
                <a:cs typeface="Helvetica Neue"/>
                <a:sym typeface="Helvetica Neue"/>
              </a:rPr>
              <a:t>y precisos. </a:t>
            </a:r>
            <a:endParaRPr b="1" sz="22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s" sz="2200">
                <a:solidFill>
                  <a:schemeClr val="dk1"/>
                </a:solidFill>
                <a:latin typeface="Helvetica Neue Light"/>
                <a:ea typeface="Helvetica Neue Light"/>
                <a:cs typeface="Helvetica Neue Light"/>
                <a:sym typeface="Helvetica Neue Light"/>
              </a:rPr>
              <a:t>No lo pienses demasiado.</a:t>
            </a:r>
            <a:r>
              <a:rPr lang="es" sz="3800">
                <a:solidFill>
                  <a:schemeClr val="dk1"/>
                </a:solidFill>
                <a:latin typeface="Helvetica Neue Light"/>
                <a:ea typeface="Helvetica Neue Light"/>
                <a:cs typeface="Helvetica Neue Light"/>
                <a:sym typeface="Helvetica Neue Light"/>
              </a:rPr>
              <a:t>🚀</a:t>
            </a:r>
            <a:endParaRPr sz="3000"/>
          </a:p>
        </p:txBody>
      </p:sp>
      <p:pic>
        <p:nvPicPr>
          <p:cNvPr id="310" name="Google Shape;310;p36"/>
          <p:cNvPicPr preferRelativeResize="0"/>
          <p:nvPr/>
        </p:nvPicPr>
        <p:blipFill rotWithShape="1">
          <a:blip r:embed="rId4">
            <a:alphaModFix/>
          </a:blip>
          <a:srcRect b="0" l="0" r="0" t="0"/>
          <a:stretch/>
        </p:blipFill>
        <p:spPr>
          <a:xfrm>
            <a:off x="7344112" y="139650"/>
            <a:ext cx="1634174" cy="639850"/>
          </a:xfrm>
          <a:prstGeom prst="rect">
            <a:avLst/>
          </a:prstGeom>
          <a:noFill/>
          <a:ln>
            <a:noFill/>
          </a:ln>
        </p:spPr>
      </p:pic>
      <p:sp>
        <p:nvSpPr>
          <p:cNvPr id="311" name="Google Shape;311;p36"/>
          <p:cNvSpPr txBox="1"/>
          <p:nvPr/>
        </p:nvSpPr>
        <p:spPr>
          <a:xfrm>
            <a:off x="-183700" y="265350"/>
            <a:ext cx="2153400" cy="604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BLOQUE</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12" name="Google Shape;312;p36"/>
          <p:cNvSpPr/>
          <p:nvPr/>
        </p:nvSpPr>
        <p:spPr>
          <a:xfrm>
            <a:off x="1755400" y="2143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1</a:t>
            </a:r>
            <a:endParaRPr sz="30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8" name="Google Shape;318;p37"/>
          <p:cNvSpPr txBox="1"/>
          <p:nvPr/>
        </p:nvSpPr>
        <p:spPr>
          <a:xfrm>
            <a:off x="0" y="295950"/>
            <a:ext cx="33678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ELEMENTOS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19" name="Google Shape;319;p37"/>
          <p:cNvSpPr txBox="1"/>
          <p:nvPr/>
        </p:nvSpPr>
        <p:spPr>
          <a:xfrm>
            <a:off x="643800" y="1728050"/>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El elemento es una de las piezas que compondrán la estructura de un bloque. </a:t>
            </a:r>
            <a:r>
              <a:rPr b="0" i="0" lang="es" sz="2000" u="none" cap="none" strike="noStrike">
                <a:solidFill>
                  <a:schemeClr val="dk1"/>
                </a:solidFill>
                <a:highlight>
                  <a:srgbClr val="A6FFCA"/>
                </a:highlight>
                <a:latin typeface="Helvetica Neue Light"/>
                <a:ea typeface="Helvetica Neue Light"/>
                <a:cs typeface="Helvetica Neue Light"/>
                <a:sym typeface="Helvetica Neue Light"/>
              </a:rPr>
              <a:t>El bloque es el todo, y los elementos son las piezas de este bloque</a:t>
            </a:r>
            <a:r>
              <a:rPr b="0" i="0" lang="es" sz="2000" u="none" cap="none" strike="noStrike">
                <a:solidFill>
                  <a:schemeClr val="dk1"/>
                </a:solidFill>
                <a:latin typeface="Helvetica Neue Light"/>
                <a:ea typeface="Helvetica Neue Light"/>
                <a:cs typeface="Helvetica Neue Light"/>
                <a:sym typeface="Helvetica Neue Light"/>
              </a:rPr>
              <a:t>.</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1200"/>
              </a:spcBef>
              <a:spcAft>
                <a:spcPts val="0"/>
              </a:spcAft>
              <a:buClr>
                <a:schemeClr val="dk1"/>
              </a:buClr>
              <a:buSzPts val="1100"/>
              <a:buFont typeface="Arial"/>
              <a:buNone/>
            </a:pP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De acuerdo a la metodología BEM, cada elemento se escribe después del bloque padre, usando dos guiones bajos.</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20" name="Google Shape;320;p37"/>
          <p:cNvSpPr/>
          <p:nvPr/>
        </p:nvSpPr>
        <p:spPr>
          <a:xfrm>
            <a:off x="2898400" y="23490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2</a:t>
            </a:r>
            <a:endParaRPr sz="30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26" name="Google Shape;326;p38"/>
          <p:cNvPicPr preferRelativeResize="0"/>
          <p:nvPr/>
        </p:nvPicPr>
        <p:blipFill rotWithShape="1">
          <a:blip r:embed="rId4">
            <a:alphaModFix/>
          </a:blip>
          <a:srcRect b="0" l="0" r="0" t="0"/>
          <a:stretch/>
        </p:blipFill>
        <p:spPr>
          <a:xfrm>
            <a:off x="1411725" y="1845440"/>
            <a:ext cx="6238875" cy="885825"/>
          </a:xfrm>
          <a:prstGeom prst="rect">
            <a:avLst/>
          </a:prstGeom>
          <a:noFill/>
          <a:ln>
            <a:noFill/>
          </a:ln>
        </p:spPr>
      </p:pic>
      <p:pic>
        <p:nvPicPr>
          <p:cNvPr id="327" name="Google Shape;327;p38"/>
          <p:cNvPicPr preferRelativeResize="0"/>
          <p:nvPr/>
        </p:nvPicPr>
        <p:blipFill rotWithShape="1">
          <a:blip r:embed="rId5">
            <a:alphaModFix/>
          </a:blip>
          <a:srcRect b="0" l="0" r="0" t="0"/>
          <a:stretch/>
        </p:blipFill>
        <p:spPr>
          <a:xfrm>
            <a:off x="-174225" y="3344825"/>
            <a:ext cx="9492425" cy="811575"/>
          </a:xfrm>
          <a:prstGeom prst="rect">
            <a:avLst/>
          </a:prstGeom>
          <a:noFill/>
          <a:ln>
            <a:noFill/>
          </a:ln>
        </p:spPr>
      </p:pic>
      <p:sp>
        <p:nvSpPr>
          <p:cNvPr id="328" name="Google Shape;328;p38"/>
          <p:cNvSpPr txBox="1"/>
          <p:nvPr/>
        </p:nvSpPr>
        <p:spPr>
          <a:xfrm>
            <a:off x="899800" y="2682038"/>
            <a:ext cx="3000000" cy="489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rgbClr val="000000"/>
                </a:solidFill>
                <a:latin typeface="Arial"/>
                <a:ea typeface="Arial"/>
                <a:cs typeface="Arial"/>
                <a:sym typeface="Arial"/>
              </a:rPr>
              <a:t>CSS</a:t>
            </a:r>
            <a:endParaRPr b="1" i="0" sz="2000" u="none" cap="none" strike="noStrike">
              <a:solidFill>
                <a:srgbClr val="000000"/>
              </a:solidFill>
              <a:latin typeface="Arial"/>
              <a:ea typeface="Arial"/>
              <a:cs typeface="Arial"/>
              <a:sym typeface="Arial"/>
            </a:endParaRPr>
          </a:p>
        </p:txBody>
      </p:sp>
      <p:sp>
        <p:nvSpPr>
          <p:cNvPr id="329" name="Google Shape;329;p38"/>
          <p:cNvSpPr txBox="1"/>
          <p:nvPr/>
        </p:nvSpPr>
        <p:spPr>
          <a:xfrm>
            <a:off x="899800" y="1109851"/>
            <a:ext cx="3000000" cy="7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dk1"/>
                </a:solidFill>
                <a:latin typeface="Arial"/>
                <a:ea typeface="Arial"/>
                <a:cs typeface="Arial"/>
                <a:sym typeface="Arial"/>
              </a:rPr>
              <a:t>HTML</a:t>
            </a:r>
            <a:endParaRPr b="0" i="0" sz="2000" u="none" cap="none" strike="noStrike">
              <a:solidFill>
                <a:srgbClr val="000000"/>
              </a:solidFill>
              <a:latin typeface="Arial"/>
              <a:ea typeface="Arial"/>
              <a:cs typeface="Arial"/>
              <a:sym typeface="Arial"/>
            </a:endParaRPr>
          </a:p>
        </p:txBody>
      </p:sp>
      <p:pic>
        <p:nvPicPr>
          <p:cNvPr id="330" name="Google Shape;330;p38"/>
          <p:cNvPicPr preferRelativeResize="0"/>
          <p:nvPr/>
        </p:nvPicPr>
        <p:blipFill rotWithShape="1">
          <a:blip r:embed="rId6">
            <a:alphaModFix/>
          </a:blip>
          <a:srcRect b="0" l="0" r="0" t="0"/>
          <a:stretch/>
        </p:blipFill>
        <p:spPr>
          <a:xfrm>
            <a:off x="7957463" y="0"/>
            <a:ext cx="1186525" cy="1186525"/>
          </a:xfrm>
          <a:prstGeom prst="rect">
            <a:avLst/>
          </a:prstGeom>
          <a:noFill/>
          <a:ln>
            <a:noFill/>
          </a:ln>
        </p:spPr>
      </p:pic>
      <p:sp>
        <p:nvSpPr>
          <p:cNvPr id="331" name="Google Shape;331;p38"/>
          <p:cNvSpPr txBox="1"/>
          <p:nvPr/>
        </p:nvSpPr>
        <p:spPr>
          <a:xfrm>
            <a:off x="0" y="295950"/>
            <a:ext cx="33678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ELEMENTOS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32" name="Google Shape;332;p38"/>
          <p:cNvSpPr/>
          <p:nvPr/>
        </p:nvSpPr>
        <p:spPr>
          <a:xfrm>
            <a:off x="2898400" y="23490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2</a:t>
            </a:r>
            <a:endParaRPr sz="3000">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8" name="Google Shape;338;p39"/>
          <p:cNvSpPr txBox="1"/>
          <p:nvPr/>
        </p:nvSpPr>
        <p:spPr>
          <a:xfrm>
            <a:off x="493050" y="1584950"/>
            <a:ext cx="8157900" cy="244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Cuando nombras una clase, la intención es ayudar a que ese elemento pueda ser repetido, para que no tengas que escribir nuevas clases en otras áreas del sitio si los elementos de estilo son los mismos.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1" i="0" lang="es" sz="2000" u="none" cap="none" strike="noStrike">
                <a:solidFill>
                  <a:schemeClr val="dk1"/>
                </a:solidFill>
                <a:latin typeface="Helvetica Neue"/>
                <a:ea typeface="Helvetica Neue"/>
                <a:cs typeface="Helvetica Neue"/>
                <a:sym typeface="Helvetica Neue"/>
              </a:rPr>
              <a:t>Cuando necesitas modificar el estilo de un elemento específico, puedes usar un modificador.</a:t>
            </a: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 Para lograr esto, añade un doble guión</a:t>
            </a:r>
            <a:r>
              <a:rPr b="0" i="1"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highlight>
                  <a:srgbClr val="FEFEFE"/>
                </a:highlight>
                <a:latin typeface="Helvetica Neue Light"/>
                <a:ea typeface="Helvetica Neue Light"/>
                <a:cs typeface="Helvetica Neue Light"/>
                <a:sym typeface="Helvetica Neue Light"/>
              </a:rPr>
              <a:t> luego del elemento (o bloque). Aquí tenemos un corto ejemplo:</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graphicFrame>
        <p:nvGraphicFramePr>
          <p:cNvPr id="339" name="Google Shape;339;p39"/>
          <p:cNvGraphicFramePr/>
          <p:nvPr/>
        </p:nvGraphicFramePr>
        <p:xfrm>
          <a:off x="1627225" y="3728900"/>
          <a:ext cx="3000000" cy="3000000"/>
        </p:xfrm>
        <a:graphic>
          <a:graphicData uri="http://schemas.openxmlformats.org/drawingml/2006/table">
            <a:tbl>
              <a:tblPr>
                <a:noFill/>
                <a:tableStyleId>{7CC35FA4-C261-40A0-9E18-19D30E6A4277}</a:tableStyleId>
              </a:tblPr>
              <a:tblGrid>
                <a:gridCol w="5686425"/>
              </a:tblGrid>
              <a:tr h="254000">
                <a:tc>
                  <a:txBody>
                    <a:bodyPr/>
                    <a:lstStyle/>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.block--modifier {}</a:t>
                      </a:r>
                      <a:endParaRPr sz="2000" u="none" cap="none" strike="noStrike">
                        <a:solidFill>
                          <a:srgbClr val="FF0000"/>
                        </a:solidFill>
                        <a:latin typeface="Didact Gothic"/>
                        <a:ea typeface="Didact Gothic"/>
                        <a:cs typeface="Didact Gothic"/>
                        <a:sym typeface="Didact Gothic"/>
                      </a:endParaRPr>
                    </a:p>
                    <a:p>
                      <a:pPr indent="0" lvl="0" marL="0" marR="0" rtl="0" algn="just">
                        <a:lnSpc>
                          <a:spcPct val="135714"/>
                        </a:lnSpc>
                        <a:spcBef>
                          <a:spcPts val="0"/>
                        </a:spcBef>
                        <a:spcAft>
                          <a:spcPts val="0"/>
                        </a:spcAft>
                        <a:buClr>
                          <a:srgbClr val="000000"/>
                        </a:buClr>
                        <a:buSzPts val="2000"/>
                        <a:buFont typeface="Arial"/>
                        <a:buNone/>
                      </a:pPr>
                      <a:r>
                        <a:rPr lang="es" sz="2000" u="none" cap="none" strike="noStrike">
                          <a:solidFill>
                            <a:srgbClr val="FF0000"/>
                          </a:solidFill>
                          <a:latin typeface="Didact Gothic"/>
                          <a:ea typeface="Didact Gothic"/>
                          <a:cs typeface="Didact Gothic"/>
                          <a:sym typeface="Didact Gothic"/>
                        </a:rPr>
                        <a:t>.block__element--modifier {}</a:t>
                      </a:r>
                      <a:endParaRPr sz="2000" u="none" cap="none" strike="noStrike">
                        <a:solidFill>
                          <a:srgbClr val="FF0000"/>
                        </a:solidFill>
                        <a:latin typeface="Didact Gothic"/>
                        <a:ea typeface="Didact Gothic"/>
                        <a:cs typeface="Didact Gothic"/>
                        <a:sym typeface="Didact Gothic"/>
                      </a:endParaRPr>
                    </a:p>
                  </a:txBody>
                  <a:tcPr marT="63500" marB="63500" marR="63500" marL="63500">
                    <a:solidFill>
                      <a:srgbClr val="FFF2CC"/>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40" name="Google Shape;340;p39"/>
          <p:cNvSpPr txBox="1"/>
          <p:nvPr/>
        </p:nvSpPr>
        <p:spPr>
          <a:xfrm>
            <a:off x="0" y="295950"/>
            <a:ext cx="37149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MODIFICADORES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41" name="Google Shape;341;p39"/>
          <p:cNvSpPr/>
          <p:nvPr/>
        </p:nvSpPr>
        <p:spPr>
          <a:xfrm>
            <a:off x="3531125" y="2551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3</a:t>
            </a:r>
            <a:endParaRPr sz="30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7" name="Google Shape;347;p40"/>
          <p:cNvPicPr preferRelativeResize="0"/>
          <p:nvPr/>
        </p:nvPicPr>
        <p:blipFill rotWithShape="1">
          <a:blip r:embed="rId4">
            <a:alphaModFix/>
          </a:blip>
          <a:srcRect b="0" l="0" r="0" t="0"/>
          <a:stretch/>
        </p:blipFill>
        <p:spPr>
          <a:xfrm>
            <a:off x="1452550" y="1557090"/>
            <a:ext cx="6238875" cy="885825"/>
          </a:xfrm>
          <a:prstGeom prst="rect">
            <a:avLst/>
          </a:prstGeom>
          <a:noFill/>
          <a:ln>
            <a:noFill/>
          </a:ln>
        </p:spPr>
      </p:pic>
      <p:pic>
        <p:nvPicPr>
          <p:cNvPr id="348" name="Google Shape;348;p40"/>
          <p:cNvPicPr preferRelativeResize="0"/>
          <p:nvPr/>
        </p:nvPicPr>
        <p:blipFill rotWithShape="1">
          <a:blip r:embed="rId5">
            <a:alphaModFix/>
          </a:blip>
          <a:srcRect b="0" l="0" r="0" t="0"/>
          <a:stretch/>
        </p:blipFill>
        <p:spPr>
          <a:xfrm>
            <a:off x="219388" y="3210979"/>
            <a:ext cx="8705202" cy="1448652"/>
          </a:xfrm>
          <a:prstGeom prst="rect">
            <a:avLst/>
          </a:prstGeom>
          <a:noFill/>
          <a:ln>
            <a:noFill/>
          </a:ln>
        </p:spPr>
      </p:pic>
      <p:sp>
        <p:nvSpPr>
          <p:cNvPr id="349" name="Google Shape;349;p40"/>
          <p:cNvSpPr txBox="1"/>
          <p:nvPr/>
        </p:nvSpPr>
        <p:spPr>
          <a:xfrm>
            <a:off x="1068550" y="1557100"/>
            <a:ext cx="3000000" cy="45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200"/>
              </a:spcBef>
              <a:spcAft>
                <a:spcPts val="0"/>
              </a:spcAft>
              <a:buClr>
                <a:srgbClr val="000000"/>
              </a:buClr>
              <a:buSzPts val="2000"/>
              <a:buFont typeface="Arial"/>
              <a:buNone/>
            </a:pPr>
            <a:r>
              <a:t/>
            </a:r>
            <a:endParaRPr b="1" i="0" sz="20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1800"/>
              </a:spcBef>
              <a:spcAft>
                <a:spcPts val="400"/>
              </a:spcAft>
              <a:buClr>
                <a:srgbClr val="000000"/>
              </a:buClr>
              <a:buSzPts val="2000"/>
              <a:buFont typeface="Arial"/>
              <a:buNone/>
            </a:pPr>
            <a:r>
              <a:t/>
            </a:r>
            <a:endParaRPr b="1" i="0" sz="2000" u="none" cap="none" strike="noStrike">
              <a:solidFill>
                <a:srgbClr val="000000"/>
              </a:solidFill>
              <a:latin typeface="Helvetica Neue"/>
              <a:ea typeface="Helvetica Neue"/>
              <a:cs typeface="Helvetica Neue"/>
              <a:sym typeface="Helvetica Neue"/>
            </a:endParaRPr>
          </a:p>
        </p:txBody>
      </p:sp>
      <p:sp>
        <p:nvSpPr>
          <p:cNvPr id="350" name="Google Shape;350;p40"/>
          <p:cNvSpPr txBox="1"/>
          <p:nvPr/>
        </p:nvSpPr>
        <p:spPr>
          <a:xfrm>
            <a:off x="1068550" y="2775200"/>
            <a:ext cx="1070700" cy="59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000"/>
              <a:buFont typeface="Arial"/>
              <a:buNone/>
            </a:pPr>
            <a:r>
              <a:rPr b="1" i="0" lang="es" sz="2000" u="none" cap="none" strike="noStrike">
                <a:solidFill>
                  <a:schemeClr val="dk1"/>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pic>
        <p:nvPicPr>
          <p:cNvPr id="351" name="Google Shape;351;p40"/>
          <p:cNvPicPr preferRelativeResize="0"/>
          <p:nvPr/>
        </p:nvPicPr>
        <p:blipFill rotWithShape="1">
          <a:blip r:embed="rId6">
            <a:alphaModFix/>
          </a:blip>
          <a:srcRect b="0" l="0" r="0" t="0"/>
          <a:stretch/>
        </p:blipFill>
        <p:spPr>
          <a:xfrm>
            <a:off x="7957463" y="0"/>
            <a:ext cx="1186525" cy="1186525"/>
          </a:xfrm>
          <a:prstGeom prst="rect">
            <a:avLst/>
          </a:prstGeom>
          <a:noFill/>
          <a:ln>
            <a:noFill/>
          </a:ln>
        </p:spPr>
      </p:pic>
      <p:sp>
        <p:nvSpPr>
          <p:cNvPr id="352" name="Google Shape;352;p40"/>
          <p:cNvSpPr txBox="1"/>
          <p:nvPr/>
        </p:nvSpPr>
        <p:spPr>
          <a:xfrm>
            <a:off x="0" y="295950"/>
            <a:ext cx="3714900" cy="625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MODIFICADORES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53" name="Google Shape;353;p40"/>
          <p:cNvSpPr/>
          <p:nvPr/>
        </p:nvSpPr>
        <p:spPr>
          <a:xfrm>
            <a:off x="3531125" y="255150"/>
            <a:ext cx="693900" cy="706800"/>
          </a:xfrm>
          <a:prstGeom prst="ellipse">
            <a:avLst/>
          </a:prstGeom>
          <a:solidFill>
            <a:srgbClr val="EEEEEE"/>
          </a:solid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 3</a:t>
            </a:r>
            <a:endParaRPr sz="3000">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59" name="Google Shape;359;p41"/>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60" name="Google Shape;360;p41"/>
          <p:cNvSpPr txBox="1"/>
          <p:nvPr/>
        </p:nvSpPr>
        <p:spPr>
          <a:xfrm>
            <a:off x="6205475" y="1222150"/>
            <a:ext cx="2678400" cy="329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lang="es" sz="1800">
                <a:solidFill>
                  <a:schemeClr val="dk1"/>
                </a:solidFill>
                <a:highlight>
                  <a:srgbClr val="FCB6E8"/>
                </a:highlight>
                <a:latin typeface="Helvetica Neue Light"/>
                <a:ea typeface="Helvetica Neue Light"/>
                <a:cs typeface="Helvetica Neue Light"/>
                <a:sym typeface="Helvetica Neue Light"/>
              </a:rPr>
              <a:t>.card_button esta bien nombrada pero un botón es un componente que podríamos reutilizar en otro contexto (carousel, con un texto, etc).</a:t>
            </a:r>
            <a:endParaRPr b="0" i="0" sz="1600" u="none" cap="none" strike="noStrike">
              <a:solidFill>
                <a:schemeClr val="dk1"/>
              </a:solidFill>
              <a:highlight>
                <a:srgbClr val="FCB6E8"/>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61" name="Google Shape;361;p41"/>
          <p:cNvPicPr preferRelativeResize="0"/>
          <p:nvPr/>
        </p:nvPicPr>
        <p:blipFill>
          <a:blip r:embed="rId4">
            <a:alphaModFix/>
          </a:blip>
          <a:stretch>
            <a:fillRect/>
          </a:stretch>
        </p:blipFill>
        <p:spPr>
          <a:xfrm>
            <a:off x="498325" y="725425"/>
            <a:ext cx="5635100" cy="3064550"/>
          </a:xfrm>
          <a:prstGeom prst="rect">
            <a:avLst/>
          </a:prstGeom>
          <a:noFill/>
          <a:ln>
            <a:noFill/>
          </a:ln>
        </p:spPr>
      </p:pic>
      <p:sp>
        <p:nvSpPr>
          <p:cNvPr id="362" name="Google Shape;362;p41"/>
          <p:cNvSpPr txBox="1"/>
          <p:nvPr/>
        </p:nvSpPr>
        <p:spPr>
          <a:xfrm>
            <a:off x="393750" y="3934525"/>
            <a:ext cx="8356500" cy="725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800">
                <a:solidFill>
                  <a:schemeClr val="dk1"/>
                </a:solidFill>
                <a:latin typeface="Helvetica Neue Light"/>
                <a:ea typeface="Helvetica Neue Light"/>
                <a:cs typeface="Helvetica Neue Light"/>
                <a:sym typeface="Helvetica Neue Light"/>
              </a:rPr>
              <a:t>Ejemplo donde trabajamos con BEM pero que podría ser refinado para poder reutilizar código más adelante.</a:t>
            </a:r>
            <a:endParaRPr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CSS + </a:t>
            </a:r>
            <a:r>
              <a:rPr b="0" i="1" lang="es" sz="3600" u="none" cap="none" strike="noStrike">
                <a:solidFill>
                  <a:srgbClr val="121212"/>
                </a:solidFill>
                <a:latin typeface="Anton"/>
                <a:ea typeface="Anton"/>
                <a:cs typeface="Anton"/>
                <a:sym typeface="Anton"/>
              </a:rPr>
              <a:t>BOX MODELING</a:t>
            </a:r>
            <a:endParaRPr b="0" i="1" sz="3600" u="none" cap="none" strike="noStrike">
              <a:solidFill>
                <a:srgbClr val="121212"/>
              </a:solidFill>
              <a:latin typeface="Anton"/>
              <a:ea typeface="Anton"/>
              <a:cs typeface="Anton"/>
              <a:sym typeface="Anton"/>
            </a:endParaRPr>
          </a:p>
        </p:txBody>
      </p:sp>
      <p:sp>
        <p:nvSpPr>
          <p:cNvPr id="69" name="Google Shape;69;p15"/>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04.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0" name="Google Shape;70;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8" name="Google Shape;368;p42"/>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69" name="Google Shape;369;p42"/>
          <p:cNvSpPr txBox="1"/>
          <p:nvPr/>
        </p:nvSpPr>
        <p:spPr>
          <a:xfrm>
            <a:off x="638525" y="4015525"/>
            <a:ext cx="7764900" cy="644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lang="es" sz="1800">
                <a:solidFill>
                  <a:schemeClr val="dk1"/>
                </a:solidFill>
                <a:latin typeface="Helvetica Neue Light"/>
                <a:ea typeface="Helvetica Neue Light"/>
                <a:cs typeface="Helvetica Neue Light"/>
                <a:sym typeface="Helvetica Neue Light"/>
              </a:rPr>
              <a:t>Ejemplo donde gracias al uso de BEM vamos a poder hacer reuso de clase.</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70" name="Google Shape;370;p42"/>
          <p:cNvPicPr preferRelativeResize="0"/>
          <p:nvPr/>
        </p:nvPicPr>
        <p:blipFill>
          <a:blip r:embed="rId4">
            <a:alphaModFix/>
          </a:blip>
          <a:stretch>
            <a:fillRect/>
          </a:stretch>
        </p:blipFill>
        <p:spPr>
          <a:xfrm>
            <a:off x="1672550" y="500750"/>
            <a:ext cx="5696850" cy="3418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6" name="Google Shape;376;p43"/>
          <p:cNvSpPr txBox="1"/>
          <p:nvPr/>
        </p:nvSpPr>
        <p:spPr>
          <a:xfrm>
            <a:off x="726050" y="1646425"/>
            <a:ext cx="8157900" cy="2733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Helvetica Neue Light"/>
              <a:ea typeface="Helvetica Neue Light"/>
              <a:cs typeface="Helvetica Neue Light"/>
              <a:sym typeface="Helvetica Neue Light"/>
            </a:endParaRPr>
          </a:p>
          <a:p>
            <a:pPr indent="0" lvl="0" marL="0" marR="0" rtl="0" algn="just">
              <a:lnSpc>
                <a:spcPct val="115000"/>
              </a:lnSpc>
              <a:spcBef>
                <a:spcPts val="1200"/>
              </a:spcBef>
              <a:spcAft>
                <a:spcPts val="0"/>
              </a:spcAft>
              <a:buClr>
                <a:schemeClr val="dk1"/>
              </a:buClr>
              <a:buSzPts val="1100"/>
              <a:buFont typeface="Arial"/>
              <a:buNone/>
            </a:pPr>
            <a:r>
              <a:t/>
            </a:r>
            <a:endParaRPr b="0" i="0" sz="2000" u="none" cap="none" strike="noStrike">
              <a:solidFill>
                <a:schemeClr val="dk1"/>
              </a:solidFill>
              <a:highlight>
                <a:srgbClr val="FEFEFE"/>
              </a:highlight>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just">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EFEFE"/>
              </a:highlight>
              <a:latin typeface="Didact Gothic"/>
              <a:ea typeface="Didact Gothic"/>
              <a:cs typeface="Didact Gothic"/>
              <a:sym typeface="Didact Gothic"/>
            </a:endParaRPr>
          </a:p>
        </p:txBody>
      </p:sp>
      <p:sp>
        <p:nvSpPr>
          <p:cNvPr id="377" name="Google Shape;377;p43"/>
          <p:cNvSpPr txBox="1"/>
          <p:nvPr/>
        </p:nvSpPr>
        <p:spPr>
          <a:xfrm>
            <a:off x="689550" y="317800"/>
            <a:ext cx="7764900" cy="4255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600"/>
              <a:buFont typeface="Arial"/>
              <a:buNone/>
            </a:pPr>
            <a:r>
              <a:rPr lang="es" sz="1800">
                <a:solidFill>
                  <a:schemeClr val="dk1"/>
                </a:solidFill>
                <a:latin typeface="Helvetica Neue Light"/>
                <a:ea typeface="Helvetica Neue Light"/>
                <a:cs typeface="Helvetica Neue Light"/>
                <a:sym typeface="Helvetica Neue Light"/>
              </a:rPr>
              <a:t>El </a:t>
            </a:r>
            <a:r>
              <a:rPr b="1" lang="es" sz="1800">
                <a:solidFill>
                  <a:schemeClr val="dk1"/>
                </a:solidFill>
                <a:latin typeface="Helvetica Neue"/>
                <a:ea typeface="Helvetica Neue"/>
                <a:cs typeface="Helvetica Neue"/>
                <a:sym typeface="Helvetica Neue"/>
              </a:rPr>
              <a:t>código </a:t>
            </a:r>
            <a:r>
              <a:rPr lang="es" sz="1800">
                <a:solidFill>
                  <a:schemeClr val="dk1"/>
                </a:solidFill>
                <a:latin typeface="Helvetica Neue Light"/>
                <a:ea typeface="Helvetica Neue Light"/>
                <a:cs typeface="Helvetica Neue Light"/>
                <a:sym typeface="Helvetica Neue Light"/>
              </a:rPr>
              <a:t>de la slide anterior sería: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pic>
        <p:nvPicPr>
          <p:cNvPr id="378" name="Google Shape;378;p43"/>
          <p:cNvPicPr preferRelativeResize="0"/>
          <p:nvPr/>
        </p:nvPicPr>
        <p:blipFill>
          <a:blip r:embed="rId4">
            <a:alphaModFix/>
          </a:blip>
          <a:stretch>
            <a:fillRect/>
          </a:stretch>
        </p:blipFill>
        <p:spPr>
          <a:xfrm>
            <a:off x="1166800" y="1646425"/>
            <a:ext cx="6810375" cy="2324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4" name="Google Shape;384;p44"/>
          <p:cNvSpPr txBox="1"/>
          <p:nvPr/>
        </p:nvSpPr>
        <p:spPr>
          <a:xfrm>
            <a:off x="643800" y="326100"/>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BEM  </a:t>
            </a:r>
            <a:endParaRPr b="0" i="1" sz="3800" u="none" cap="none" strike="noStrike">
              <a:solidFill>
                <a:schemeClr val="dk1"/>
              </a:solidFill>
              <a:latin typeface="Anton"/>
              <a:ea typeface="Anton"/>
              <a:cs typeface="Anton"/>
              <a:sym typeface="Anton"/>
            </a:endParaRPr>
          </a:p>
        </p:txBody>
      </p:sp>
      <p:sp>
        <p:nvSpPr>
          <p:cNvPr id="385" name="Google Shape;385;p44"/>
          <p:cNvSpPr txBox="1"/>
          <p:nvPr/>
        </p:nvSpPr>
        <p:spPr>
          <a:xfrm>
            <a:off x="947150" y="2261088"/>
            <a:ext cx="3371400" cy="2339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120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Añade especificidad.</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Aumenta la independencia.</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Mejora la herencia múltiple.</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Permite la reutilización.</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Entrega simplicidad.</a:t>
            </a:r>
            <a:endParaRPr b="0" i="0" sz="1600" u="none" cap="none" strike="noStrike">
              <a:solidFill>
                <a:schemeClr val="dk1"/>
              </a:solidFill>
              <a:latin typeface="Helvetica Neue Light"/>
              <a:ea typeface="Helvetica Neue Light"/>
              <a:cs typeface="Helvetica Neue Light"/>
              <a:sym typeface="Helvetica Neue Light"/>
            </a:endParaRPr>
          </a:p>
        </p:txBody>
      </p:sp>
      <p:pic>
        <p:nvPicPr>
          <p:cNvPr id="386" name="Google Shape;386;p44"/>
          <p:cNvPicPr preferRelativeResize="0"/>
          <p:nvPr/>
        </p:nvPicPr>
        <p:blipFill rotWithShape="1">
          <a:blip r:embed="rId4">
            <a:alphaModFix/>
          </a:blip>
          <a:srcRect b="0" l="0" r="0" t="0"/>
          <a:stretch/>
        </p:blipFill>
        <p:spPr>
          <a:xfrm flipH="1" rot="10800000">
            <a:off x="804277" y="1232702"/>
            <a:ext cx="684175" cy="684175"/>
          </a:xfrm>
          <a:prstGeom prst="rect">
            <a:avLst/>
          </a:prstGeom>
          <a:noFill/>
          <a:ln>
            <a:noFill/>
          </a:ln>
        </p:spPr>
      </p:pic>
      <p:sp>
        <p:nvSpPr>
          <p:cNvPr id="387" name="Google Shape;387;p44"/>
          <p:cNvSpPr txBox="1"/>
          <p:nvPr/>
        </p:nvSpPr>
        <p:spPr>
          <a:xfrm>
            <a:off x="1714250" y="1307688"/>
            <a:ext cx="2113200" cy="10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3000"/>
              <a:buFont typeface="Arial"/>
              <a:buNone/>
            </a:pPr>
            <a:r>
              <a:rPr b="0" i="1" lang="es" sz="3000" u="none" cap="none" strike="noStrike">
                <a:solidFill>
                  <a:schemeClr val="dk1"/>
                </a:solidFill>
                <a:latin typeface="Anton"/>
                <a:ea typeface="Anton"/>
                <a:cs typeface="Anton"/>
                <a:sym typeface="Anton"/>
              </a:rPr>
              <a:t>Ventajas </a:t>
            </a:r>
            <a:endParaRPr b="0" i="1" sz="3000" u="none" cap="none" strike="noStrike">
              <a:solidFill>
                <a:schemeClr val="dk1"/>
              </a:solidFill>
              <a:latin typeface="Anton"/>
              <a:ea typeface="Anton"/>
              <a:cs typeface="Anton"/>
              <a:sym typeface="Anton"/>
            </a:endParaRPr>
          </a:p>
        </p:txBody>
      </p:sp>
      <p:sp>
        <p:nvSpPr>
          <p:cNvPr id="388" name="Google Shape;388;p44"/>
          <p:cNvSpPr txBox="1"/>
          <p:nvPr/>
        </p:nvSpPr>
        <p:spPr>
          <a:xfrm>
            <a:off x="4446750" y="2268675"/>
            <a:ext cx="4574700" cy="1757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120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Las convenciones pueden ser muy largas.</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A algunas personas les puede tomar </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None/>
            </a:pPr>
            <a:r>
              <a:rPr b="0" i="0" lang="es" sz="1600" u="none" cap="none" strike="noStrike">
                <a:solidFill>
                  <a:schemeClr val="dk1"/>
                </a:solidFill>
                <a:latin typeface="Helvetica Neue Light"/>
                <a:ea typeface="Helvetica Neue Light"/>
                <a:cs typeface="Helvetica Neue Light"/>
                <a:sym typeface="Helvetica Neue Light"/>
              </a:rPr>
              <a:t>tiempo aprender la metodología.</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DFFBC"/>
              </a:buClr>
              <a:buSzPts val="1600"/>
              <a:buFont typeface="Helvetica Neue Light"/>
              <a:buChar char="●"/>
            </a:pPr>
            <a:r>
              <a:rPr b="0" i="0" lang="es" sz="1600" u="none" cap="none" strike="noStrike">
                <a:solidFill>
                  <a:schemeClr val="dk1"/>
                </a:solidFill>
                <a:latin typeface="Helvetica Neue Light"/>
                <a:ea typeface="Helvetica Neue Light"/>
                <a:cs typeface="Helvetica Neue Light"/>
                <a:sym typeface="Helvetica Neue Light"/>
              </a:rPr>
              <a:t>El sistema de organización puede ser difícil de implementar en proyectos pequeños.</a:t>
            </a:r>
            <a:endParaRPr b="0" i="0"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50000"/>
              </a:lnSpc>
              <a:spcBef>
                <a:spcPts val="1200"/>
              </a:spcBef>
              <a:spcAft>
                <a:spcPts val="1200"/>
              </a:spcAft>
              <a:buClr>
                <a:srgbClr val="000000"/>
              </a:buClr>
              <a:buSzPts val="1600"/>
              <a:buFont typeface="Arial"/>
              <a:buNone/>
            </a:pPr>
            <a:r>
              <a:t/>
            </a:r>
            <a:endParaRPr b="0" i="0" sz="1600" u="none" cap="none" strike="noStrike">
              <a:solidFill>
                <a:schemeClr val="dk1"/>
              </a:solidFill>
              <a:latin typeface="Didact Gothic"/>
              <a:ea typeface="Didact Gothic"/>
              <a:cs typeface="Didact Gothic"/>
              <a:sym typeface="Didact Gothic"/>
            </a:endParaRPr>
          </a:p>
        </p:txBody>
      </p:sp>
      <p:sp>
        <p:nvSpPr>
          <p:cNvPr id="389" name="Google Shape;389;p44"/>
          <p:cNvSpPr txBox="1"/>
          <p:nvPr/>
        </p:nvSpPr>
        <p:spPr>
          <a:xfrm>
            <a:off x="5553675" y="1274163"/>
            <a:ext cx="2683800" cy="10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Clr>
                <a:srgbClr val="000000"/>
              </a:buClr>
              <a:buSzPts val="3000"/>
              <a:buFont typeface="Arial"/>
              <a:buNone/>
            </a:pPr>
            <a:r>
              <a:rPr b="0" i="1" lang="es" sz="3000" u="none" cap="none" strike="noStrike">
                <a:solidFill>
                  <a:schemeClr val="dk1"/>
                </a:solidFill>
                <a:latin typeface="Anton"/>
                <a:ea typeface="Anton"/>
                <a:cs typeface="Anton"/>
                <a:sym typeface="Anton"/>
              </a:rPr>
              <a:t>Desventajas </a:t>
            </a:r>
            <a:endParaRPr b="0" i="1" sz="3000" u="none" cap="none" strike="noStrike">
              <a:solidFill>
                <a:schemeClr val="dk1"/>
              </a:solidFill>
              <a:latin typeface="Anton"/>
              <a:ea typeface="Anton"/>
              <a:cs typeface="Anton"/>
              <a:sym typeface="Anton"/>
            </a:endParaRPr>
          </a:p>
        </p:txBody>
      </p:sp>
      <p:pic>
        <p:nvPicPr>
          <p:cNvPr id="390" name="Google Shape;390;p44"/>
          <p:cNvPicPr preferRelativeResize="0"/>
          <p:nvPr/>
        </p:nvPicPr>
        <p:blipFill rotWithShape="1">
          <a:blip r:embed="rId4">
            <a:alphaModFix/>
          </a:blip>
          <a:srcRect b="0" l="0" r="0" t="0"/>
          <a:stretch/>
        </p:blipFill>
        <p:spPr>
          <a:xfrm flipH="1">
            <a:off x="4808277" y="1324539"/>
            <a:ext cx="684175" cy="684175"/>
          </a:xfrm>
          <a:prstGeom prst="rect">
            <a:avLst/>
          </a:prstGeom>
          <a:noFill/>
          <a:ln>
            <a:noFill/>
          </a:ln>
        </p:spPr>
      </p:pic>
      <p:sp>
        <p:nvSpPr>
          <p:cNvPr id="391" name="Google Shape;391;p44"/>
          <p:cNvSpPr/>
          <p:nvPr/>
        </p:nvSpPr>
        <p:spPr>
          <a:xfrm>
            <a:off x="4572000" y="1122600"/>
            <a:ext cx="4266000" cy="3143400"/>
          </a:xfrm>
          <a:prstGeom prst="roundRect">
            <a:avLst>
              <a:gd fmla="val 16667" name="adj"/>
            </a:avLst>
          </a:prstGeom>
          <a:no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241650" y="1122600"/>
            <a:ext cx="4205100" cy="3143400"/>
          </a:xfrm>
          <a:prstGeom prst="roundRect">
            <a:avLst>
              <a:gd fmla="val 16667" name="adj"/>
            </a:avLst>
          </a:prstGeom>
          <a:no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8" name="Google Shape;398;p45"/>
          <p:cNvSpPr txBox="1"/>
          <p:nvPr/>
        </p:nvSpPr>
        <p:spPr>
          <a:xfrm>
            <a:off x="643800" y="574625"/>
            <a:ext cx="7856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BEM: ¿PARA QUÉ LO USARÍAS? </a:t>
            </a:r>
            <a:endParaRPr b="0" i="1" sz="3800" u="none" cap="none" strike="noStrike">
              <a:solidFill>
                <a:schemeClr val="dk1"/>
              </a:solidFill>
              <a:latin typeface="Anton"/>
              <a:ea typeface="Anton"/>
              <a:cs typeface="Anton"/>
              <a:sym typeface="Anton"/>
            </a:endParaRPr>
          </a:p>
        </p:txBody>
      </p:sp>
      <p:sp>
        <p:nvSpPr>
          <p:cNvPr id="399" name="Google Shape;399;p45"/>
          <p:cNvSpPr txBox="1"/>
          <p:nvPr/>
        </p:nvSpPr>
        <p:spPr>
          <a:xfrm>
            <a:off x="1118750" y="1659625"/>
            <a:ext cx="6726000" cy="3000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Para simplificar nuestro CSS y conseguir un estilo consistente, por lo que nuestro código será mucho más legible y fácil de mantener.</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Si estamos usando Bootstrap y queremos modificar ciertas clases.</a:t>
            </a:r>
            <a:endParaRPr b="0" i="0" sz="18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Cuando trabajamos en equipo y cada miembro tiene una manera distinta de escribir CSS.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00" name="Google Shape;400;p45"/>
          <p:cNvPicPr preferRelativeResize="0"/>
          <p:nvPr/>
        </p:nvPicPr>
        <p:blipFill rotWithShape="1">
          <a:blip r:embed="rId4">
            <a:alphaModFix/>
          </a:blip>
          <a:srcRect b="0" l="0" r="0" t="0"/>
          <a:stretch/>
        </p:blipFill>
        <p:spPr>
          <a:xfrm>
            <a:off x="7344112" y="139650"/>
            <a:ext cx="1634174" cy="63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F89D2"/>
            </a:gs>
            <a:gs pos="100000">
              <a:srgbClr val="E0FF00"/>
            </a:gs>
          </a:gsLst>
          <a:lin ang="10800025" scaled="0"/>
        </a:gradFill>
      </p:bgPr>
    </p:bg>
    <p:spTree>
      <p:nvGrpSpPr>
        <p:cNvPr id="404" name="Shape 404"/>
        <p:cNvGrpSpPr/>
        <p:nvPr/>
      </p:nvGrpSpPr>
      <p:grpSpPr>
        <a:xfrm>
          <a:off x="0" y="0"/>
          <a:ext cx="0" cy="0"/>
          <a:chOff x="0" y="0"/>
          <a:chExt cx="0" cy="0"/>
        </a:xfrm>
      </p:grpSpPr>
      <p:pic>
        <p:nvPicPr>
          <p:cNvPr id="405" name="Google Shape;405;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06" name="Google Shape;406;p4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07" name="Google Shape;407;p46"/>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4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E0FF00"/>
                </a:solidFill>
                <a:latin typeface="Anton"/>
                <a:ea typeface="Anton"/>
                <a:cs typeface="Anton"/>
                <a:sym typeface="Anton"/>
              </a:rPr>
              <a:t>Box Modeling</a:t>
            </a:r>
            <a:endParaRPr b="0" i="1" sz="36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None/>
            </a:pPr>
            <a:r>
              <a:rPr b="0" i="1" lang="es" sz="3600" u="none" cap="none" strike="noStrike">
                <a:solidFill>
                  <a:srgbClr val="E0FF00"/>
                </a:solidFill>
                <a:latin typeface="Anton"/>
                <a:ea typeface="Anton"/>
                <a:cs typeface="Anton"/>
                <a:sym typeface="Anton"/>
              </a:rPr>
              <a:t>PROPIEDADES DE LA CAJA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18" name="Google Shape;418;p48"/>
          <p:cNvSpPr txBox="1"/>
          <p:nvPr/>
        </p:nvSpPr>
        <p:spPr>
          <a:xfrm>
            <a:off x="1453047" y="5060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PROPIEDADES DE LA CAJA</a:t>
            </a:r>
            <a:endParaRPr b="0" i="1" sz="4000" u="none" cap="none" strike="noStrike">
              <a:solidFill>
                <a:srgbClr val="000000"/>
              </a:solidFill>
              <a:latin typeface="Anton"/>
              <a:ea typeface="Anton"/>
              <a:cs typeface="Anton"/>
              <a:sym typeface="Anton"/>
            </a:endParaRPr>
          </a:p>
        </p:txBody>
      </p:sp>
      <p:sp>
        <p:nvSpPr>
          <p:cNvPr id="419" name="Google Shape;419;p48"/>
          <p:cNvSpPr txBox="1"/>
          <p:nvPr/>
        </p:nvSpPr>
        <p:spPr>
          <a:xfrm>
            <a:off x="711750" y="1338463"/>
            <a:ext cx="8042700" cy="996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Todos los elementos del HTML son cajas.</a:t>
            </a:r>
            <a:r>
              <a:rPr b="0" i="0" lang="es" sz="1800" u="none" cap="none" strike="noStrike">
                <a:solidFill>
                  <a:srgbClr val="000000"/>
                </a:solidFill>
                <a:latin typeface="Helvetica Neue Light"/>
                <a:ea typeface="Helvetica Neue Light"/>
                <a:cs typeface="Helvetica Neue Light"/>
                <a:sym typeface="Helvetica Neue Light"/>
              </a:rPr>
              <a:t> Un </a:t>
            </a:r>
            <a:r>
              <a:rPr b="0" i="1" lang="es" sz="1800" u="none" cap="none" strike="noStrike">
                <a:solidFill>
                  <a:srgbClr val="000000"/>
                </a:solidFill>
                <a:latin typeface="Helvetica Neue Light"/>
                <a:ea typeface="Helvetica Neue Light"/>
                <a:cs typeface="Helvetica Neue Light"/>
                <a:sym typeface="Helvetica Neue Light"/>
              </a:rPr>
              <a:t>&lt;strong&gt;</a:t>
            </a:r>
            <a:r>
              <a:rPr b="0" i="0" lang="es" sz="1800" u="none" cap="none" strike="noStrike">
                <a:solidFill>
                  <a:srgbClr val="000000"/>
                </a:solidFill>
                <a:latin typeface="Helvetica Neue Light"/>
                <a:ea typeface="Helvetica Neue Light"/>
                <a:cs typeface="Helvetica Neue Light"/>
                <a:sym typeface="Helvetica Neue Light"/>
              </a:rPr>
              <a:t>, un </a:t>
            </a:r>
            <a:r>
              <a:rPr b="0" i="1" lang="es" sz="1800" u="none" cap="none" strike="noStrike">
                <a:solidFill>
                  <a:srgbClr val="000000"/>
                </a:solidFill>
                <a:latin typeface="Helvetica Neue Light"/>
                <a:ea typeface="Helvetica Neue Light"/>
                <a:cs typeface="Helvetica Neue Light"/>
                <a:sym typeface="Helvetica Neue Light"/>
              </a:rPr>
              <a:t>&lt;h2&gt;</a:t>
            </a:r>
            <a:r>
              <a:rPr b="0" i="0" lang="es" sz="1800" u="none" cap="none" strike="noStrike">
                <a:solidFill>
                  <a:srgbClr val="000000"/>
                </a:solidFill>
                <a:latin typeface="Helvetica Neue Light"/>
                <a:ea typeface="Helvetica Neue Light"/>
                <a:cs typeface="Helvetica Neue Light"/>
                <a:sym typeface="Helvetica Neue Light"/>
              </a:rPr>
              <a:t> y demás, son rectangulares: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20" name="Google Shape;420;p48"/>
          <p:cNvSpPr txBox="1"/>
          <p:nvPr/>
        </p:nvSpPr>
        <p:spPr>
          <a:xfrm>
            <a:off x="5523175" y="2401750"/>
            <a:ext cx="3000000" cy="2190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En los elementos de </a:t>
            </a:r>
            <a:r>
              <a:rPr b="1" i="0" lang="es" sz="1800" u="none" cap="none" strike="noStrike">
                <a:solidFill>
                  <a:srgbClr val="000000"/>
                </a:solidFill>
                <a:latin typeface="Helvetica Neue"/>
                <a:ea typeface="Helvetica Neue"/>
                <a:cs typeface="Helvetica Neue"/>
                <a:sym typeface="Helvetica Neue"/>
              </a:rPr>
              <a:t>línea</a:t>
            </a:r>
            <a:r>
              <a:rPr b="0" i="0" lang="es" sz="1800" u="none" cap="none" strike="noStrike">
                <a:solidFill>
                  <a:srgbClr val="000000"/>
                </a:solidFill>
                <a:latin typeface="Helvetica Neue Light"/>
                <a:ea typeface="Helvetica Neue Light"/>
                <a:cs typeface="Helvetica Neue Light"/>
                <a:sym typeface="Helvetica Neue Light"/>
              </a:rPr>
              <a:t>, se verá uno al lado del otro.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En cambio en los de </a:t>
            </a:r>
            <a:r>
              <a:rPr b="1" i="0" lang="es" sz="1800" u="none" cap="none" strike="noStrike">
                <a:solidFill>
                  <a:srgbClr val="000000"/>
                </a:solidFill>
                <a:latin typeface="Helvetica Neue"/>
                <a:ea typeface="Helvetica Neue"/>
                <a:cs typeface="Helvetica Neue"/>
                <a:sym typeface="Helvetica Neue"/>
              </a:rPr>
              <a:t>bloque</a:t>
            </a:r>
            <a:r>
              <a:rPr b="0" i="0" lang="es" sz="1800" u="none" cap="none" strike="noStrike">
                <a:solidFill>
                  <a:srgbClr val="000000"/>
                </a:solidFill>
                <a:latin typeface="Helvetica Neue Light"/>
                <a:ea typeface="Helvetica Neue Light"/>
                <a:cs typeface="Helvetica Neue Light"/>
                <a:sym typeface="Helvetica Neue Light"/>
              </a:rPr>
              <a:t>, uno debajo del otro.</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21" name="Google Shape;421;p48"/>
          <p:cNvPicPr preferRelativeResize="0"/>
          <p:nvPr/>
        </p:nvPicPr>
        <p:blipFill rotWithShape="1">
          <a:blip r:embed="rId4">
            <a:alphaModFix/>
          </a:blip>
          <a:srcRect b="0" l="0" r="0" t="0"/>
          <a:stretch/>
        </p:blipFill>
        <p:spPr>
          <a:xfrm>
            <a:off x="894625" y="2334475"/>
            <a:ext cx="4519412" cy="2190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25" name="Shape 425"/>
        <p:cNvGrpSpPr/>
        <p:nvPr/>
      </p:nvGrpSpPr>
      <p:grpSpPr>
        <a:xfrm>
          <a:off x="0" y="0"/>
          <a:ext cx="0" cy="0"/>
          <a:chOff x="0" y="0"/>
          <a:chExt cx="0" cy="0"/>
        </a:xfrm>
      </p:grpSpPr>
      <p:sp>
        <p:nvSpPr>
          <p:cNvPr id="426" name="Google Shape;426;p49"/>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None/>
            </a:pPr>
            <a:r>
              <a:t/>
            </a:r>
            <a:endParaRPr b="0" i="0" sz="1400" u="none" cap="none" strike="noStrike">
              <a:solidFill>
                <a:srgbClr val="8215BC"/>
              </a:solidFill>
              <a:latin typeface="Lato Light"/>
              <a:ea typeface="Lato Light"/>
              <a:cs typeface="Lato Light"/>
              <a:sym typeface="Lato Light"/>
            </a:endParaRPr>
          </a:p>
        </p:txBody>
      </p:sp>
      <p:pic>
        <p:nvPicPr>
          <p:cNvPr id="427" name="Google Shape;427;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8" name="Google Shape;428;p49"/>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None/>
            </a:pPr>
            <a:r>
              <a:rPr b="0" i="1" lang="es" sz="4000" u="none" cap="none" strike="noStrike">
                <a:solidFill>
                  <a:srgbClr val="000000"/>
                </a:solidFill>
                <a:latin typeface="Anton"/>
                <a:ea typeface="Anton"/>
                <a:cs typeface="Anton"/>
                <a:sym typeface="Anton"/>
              </a:rPr>
              <a:t>BOX MODEL</a:t>
            </a:r>
            <a:endParaRPr b="0" i="0" sz="4000" u="none" cap="none" strike="noStrike">
              <a:solidFill>
                <a:srgbClr val="000000"/>
              </a:solidFill>
              <a:latin typeface="Anton"/>
              <a:ea typeface="Anton"/>
              <a:cs typeface="Anton"/>
              <a:sym typeface="Anton"/>
            </a:endParaRPr>
          </a:p>
        </p:txBody>
      </p:sp>
      <p:sp>
        <p:nvSpPr>
          <p:cNvPr id="429" name="Google Shape;429;p49"/>
          <p:cNvSpPr txBox="1"/>
          <p:nvPr/>
        </p:nvSpPr>
        <p:spPr>
          <a:xfrm>
            <a:off x="916350" y="1030750"/>
            <a:ext cx="7311300" cy="268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900"/>
              <a:buFont typeface="Arial"/>
              <a:buNone/>
            </a:pPr>
            <a:r>
              <a:t/>
            </a:r>
            <a:endParaRPr sz="19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1" lang="es" sz="2000">
                <a:solidFill>
                  <a:schemeClr val="dk1"/>
                </a:solidFill>
                <a:latin typeface="Helvetica Neue"/>
                <a:ea typeface="Helvetica Neue"/>
                <a:cs typeface="Helvetica Neue"/>
                <a:sym typeface="Helvetica Neue"/>
              </a:rPr>
              <a:t>👉 </a:t>
            </a:r>
            <a:r>
              <a:rPr b="0" i="0" lang="es" sz="2200" u="none" cap="none" strike="noStrike">
                <a:solidFill>
                  <a:srgbClr val="000000"/>
                </a:solidFill>
                <a:latin typeface="Helvetica Neue Light"/>
                <a:ea typeface="Helvetica Neue Light"/>
                <a:cs typeface="Helvetica Neue Light"/>
                <a:sym typeface="Helvetica Neue Light"/>
              </a:rPr>
              <a:t>Ese concepto de que “todo es una caja”, da lugar a algo llamado en web como </a:t>
            </a:r>
            <a:r>
              <a:rPr b="1" i="0" lang="es" sz="2200" u="none" cap="none" strike="noStrike">
                <a:solidFill>
                  <a:srgbClr val="000000"/>
                </a:solidFill>
                <a:latin typeface="Helvetica Neue"/>
                <a:ea typeface="Helvetica Neue"/>
                <a:cs typeface="Helvetica Neue"/>
                <a:sym typeface="Helvetica Neue"/>
              </a:rPr>
              <a:t>box model</a:t>
            </a:r>
            <a:r>
              <a:rPr b="0" i="0" lang="es" sz="2200" u="none" cap="none" strike="noStrike">
                <a:solidFill>
                  <a:srgbClr val="000000"/>
                </a:solidFill>
                <a:latin typeface="Helvetica Neue Light"/>
                <a:ea typeface="Helvetica Neue Light"/>
                <a:cs typeface="Helvetica Neue Light"/>
                <a:sym typeface="Helvetica Neue Light"/>
              </a:rPr>
              <a:t>.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t/>
            </a:r>
            <a:endParaRPr sz="22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1" lang="es" sz="2000">
                <a:solidFill>
                  <a:schemeClr val="dk1"/>
                </a:solidFill>
                <a:latin typeface="Helvetica Neue"/>
                <a:ea typeface="Helvetica Neue"/>
                <a:cs typeface="Helvetica Neue"/>
                <a:sym typeface="Helvetica Neue"/>
              </a:rPr>
              <a:t>👉 </a:t>
            </a:r>
            <a:r>
              <a:rPr b="0" i="0" lang="es" sz="2200" u="none" cap="none" strike="noStrike">
                <a:solidFill>
                  <a:srgbClr val="000000"/>
                </a:solidFill>
                <a:latin typeface="Helvetica Neue Light"/>
                <a:ea typeface="Helvetica Neue Light"/>
                <a:cs typeface="Helvetica Neue Light"/>
                <a:sym typeface="Helvetica Neue Light"/>
              </a:rPr>
              <a:t>Sin importar si son de línea o de bloque (pero tienen su incidencia en lo que sean), todas las etiquetas tienen propiedades en común.</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t/>
            </a:r>
            <a:endParaRPr b="0" i="0" sz="22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5" name="Google Shape;435;p50"/>
          <p:cNvSpPr txBox="1"/>
          <p:nvPr/>
        </p:nvSpPr>
        <p:spPr>
          <a:xfrm>
            <a:off x="1453047" y="4605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PROPIEDADES EN COMÚN</a:t>
            </a:r>
            <a:endParaRPr b="0" i="1" sz="4000" u="none" cap="none" strike="noStrike">
              <a:solidFill>
                <a:srgbClr val="000000"/>
              </a:solidFill>
              <a:latin typeface="Anton"/>
              <a:ea typeface="Anton"/>
              <a:cs typeface="Anton"/>
              <a:sym typeface="Anton"/>
            </a:endParaRPr>
          </a:p>
        </p:txBody>
      </p:sp>
      <p:pic>
        <p:nvPicPr>
          <p:cNvPr id="436" name="Google Shape;436;p50"/>
          <p:cNvPicPr preferRelativeResize="0"/>
          <p:nvPr/>
        </p:nvPicPr>
        <p:blipFill rotWithShape="1">
          <a:blip r:embed="rId4">
            <a:alphaModFix/>
          </a:blip>
          <a:srcRect b="0" l="0" r="0" t="0"/>
          <a:stretch/>
        </p:blipFill>
        <p:spPr>
          <a:xfrm>
            <a:off x="726050" y="1445631"/>
            <a:ext cx="3988823" cy="3157551"/>
          </a:xfrm>
          <a:prstGeom prst="rect">
            <a:avLst/>
          </a:prstGeom>
          <a:noFill/>
          <a:ln>
            <a:noFill/>
          </a:ln>
        </p:spPr>
      </p:pic>
      <p:sp>
        <p:nvSpPr>
          <p:cNvPr id="437" name="Google Shape;437;p50"/>
          <p:cNvSpPr txBox="1"/>
          <p:nvPr/>
        </p:nvSpPr>
        <p:spPr>
          <a:xfrm>
            <a:off x="4788075" y="1433950"/>
            <a:ext cx="3722400" cy="31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600" u="none" cap="none" strike="noStrike">
                <a:solidFill>
                  <a:srgbClr val="3C78D8"/>
                </a:solidFill>
                <a:latin typeface="Helvetica Neue"/>
                <a:ea typeface="Helvetica Neue"/>
                <a:cs typeface="Helvetica Neue"/>
                <a:sym typeface="Helvetica Neue"/>
              </a:rPr>
              <a:t>CONTENT</a:t>
            </a:r>
            <a:r>
              <a:rPr b="1" i="0" lang="es" sz="1600" u="none" cap="none" strike="noStrike">
                <a:solidFill>
                  <a:srgbClr val="000000"/>
                </a:solidFill>
                <a:latin typeface="Helvetica Neue"/>
                <a:ea typeface="Helvetica Neue"/>
                <a:cs typeface="Helvetica Neue"/>
                <a:sym typeface="Helvetica Neue"/>
              </a:rPr>
              <a:t>:</a:t>
            </a:r>
            <a:r>
              <a:rPr b="0" i="0" lang="es" sz="1600" u="none" cap="none" strike="noStrike">
                <a:solidFill>
                  <a:srgbClr val="000000"/>
                </a:solidFill>
                <a:latin typeface="Helvetica Neue Light"/>
                <a:ea typeface="Helvetica Neue Light"/>
                <a:cs typeface="Helvetica Neue Light"/>
                <a:sym typeface="Helvetica Neue Light"/>
              </a:rPr>
              <a:t> el espacio para el texto o imagen.</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lang="es" sz="1600">
                <a:solidFill>
                  <a:srgbClr val="6AA84F"/>
                </a:solidFill>
                <a:latin typeface="Helvetica Neue"/>
                <a:ea typeface="Helvetica Neue"/>
                <a:cs typeface="Helvetica Neue"/>
                <a:sym typeface="Helvetica Neue"/>
              </a:rPr>
              <a:t>PADDING</a:t>
            </a:r>
            <a:r>
              <a:rPr b="1" lang="es" sz="1600">
                <a:solidFill>
                  <a:schemeClr val="dk1"/>
                </a:solidFill>
                <a:latin typeface="Helvetica Neue"/>
                <a:ea typeface="Helvetica Neue"/>
                <a:cs typeface="Helvetica Neue"/>
                <a:sym typeface="Helvetica Neue"/>
              </a:rPr>
              <a:t>:</a:t>
            </a:r>
            <a:r>
              <a:rPr lang="es" sz="1600">
                <a:solidFill>
                  <a:schemeClr val="dk1"/>
                </a:solidFill>
                <a:latin typeface="Helvetica Neue Light"/>
                <a:ea typeface="Helvetica Neue Light"/>
                <a:cs typeface="Helvetica Neue Light"/>
                <a:sym typeface="Helvetica Neue Light"/>
              </a:rPr>
              <a:t> separación entre el borde y el contenido de la caja. Es un espacio interior.</a:t>
            </a:r>
            <a:br>
              <a:rPr b="0" i="0" lang="es" sz="1600" u="none" cap="none" strike="noStrike">
                <a:solidFill>
                  <a:srgbClr val="000000"/>
                </a:solidFill>
                <a:latin typeface="Helvetica Neue Light"/>
                <a:ea typeface="Helvetica Neue Light"/>
                <a:cs typeface="Helvetica Neue Light"/>
                <a:sym typeface="Helvetica Neue Light"/>
              </a:rPr>
            </a:b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i="0" lang="es" sz="1600" u="none" cap="none" strike="noStrike">
                <a:solidFill>
                  <a:srgbClr val="F1C232"/>
                </a:solidFill>
                <a:latin typeface="Helvetica Neue"/>
                <a:ea typeface="Helvetica Neue"/>
                <a:cs typeface="Helvetica Neue"/>
                <a:sym typeface="Helvetica Neue"/>
              </a:rPr>
              <a:t>BORDER</a:t>
            </a:r>
            <a:r>
              <a:rPr b="1" i="0" lang="es" sz="1600" u="none" cap="none" strike="noStrike">
                <a:solidFill>
                  <a:srgbClr val="000000"/>
                </a:solidFill>
                <a:latin typeface="Helvetica Neue"/>
                <a:ea typeface="Helvetica Neue"/>
                <a:cs typeface="Helvetica Neue"/>
                <a:sym typeface="Helvetica Neue"/>
              </a:rPr>
              <a:t>:</a:t>
            </a:r>
            <a:r>
              <a:rPr b="0" i="0" lang="es" sz="1600" u="none" cap="none" strike="noStrike">
                <a:solidFill>
                  <a:srgbClr val="000000"/>
                </a:solidFill>
                <a:latin typeface="Helvetica Neue Light"/>
                <a:ea typeface="Helvetica Neue Light"/>
                <a:cs typeface="Helvetica Neue Light"/>
                <a:sym typeface="Helvetica Neue Light"/>
              </a:rPr>
              <a:t> el límite entre el elemento y el espacio externo.</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i="0" lang="es" sz="1600" u="none" cap="none" strike="noStrike">
                <a:solidFill>
                  <a:srgbClr val="E06666"/>
                </a:solidFill>
                <a:latin typeface="Helvetica Neue"/>
                <a:ea typeface="Helvetica Neue"/>
                <a:cs typeface="Helvetica Neue"/>
                <a:sym typeface="Helvetica Neue"/>
              </a:rPr>
              <a:t>MARGIN</a:t>
            </a:r>
            <a:r>
              <a:rPr b="1" i="0" lang="es" sz="1600" u="none" cap="none" strike="noStrike">
                <a:solidFill>
                  <a:srgbClr val="000000"/>
                </a:solidFill>
                <a:latin typeface="Helvetica Neue"/>
                <a:ea typeface="Helvetica Neue"/>
                <a:cs typeface="Helvetica Neue"/>
                <a:sym typeface="Helvetica Neue"/>
              </a:rPr>
              <a:t>:</a:t>
            </a:r>
            <a:r>
              <a:rPr b="0" i="0" lang="es" sz="1600" u="none" cap="none" strike="noStrike">
                <a:solidFill>
                  <a:srgbClr val="000000"/>
                </a:solidFill>
                <a:latin typeface="Helvetica Neue Light"/>
                <a:ea typeface="Helvetica Neue Light"/>
                <a:cs typeface="Helvetica Neue Light"/>
                <a:sym typeface="Helvetica Neue Light"/>
              </a:rPr>
              <a:t> separación entre el borde y el afuera de la caja. Es un espacio exterior.</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3" name="Google Shape;443;p51"/>
          <p:cNvSpPr txBox="1"/>
          <p:nvPr/>
        </p:nvSpPr>
        <p:spPr>
          <a:xfrm>
            <a:off x="1453047" y="5710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EJEMPLO 1</a:t>
            </a:r>
            <a:endParaRPr b="0" i="1" sz="4000" u="none" cap="none" strike="noStrike">
              <a:solidFill>
                <a:srgbClr val="000000"/>
              </a:solidFill>
              <a:latin typeface="Anton"/>
              <a:ea typeface="Anton"/>
              <a:cs typeface="Anton"/>
              <a:sym typeface="Anton"/>
            </a:endParaRPr>
          </a:p>
        </p:txBody>
      </p:sp>
      <p:pic>
        <p:nvPicPr>
          <p:cNvPr id="444" name="Google Shape;444;p51"/>
          <p:cNvPicPr preferRelativeResize="0"/>
          <p:nvPr/>
        </p:nvPicPr>
        <p:blipFill rotWithShape="1">
          <a:blip r:embed="rId4">
            <a:alphaModFix/>
          </a:blip>
          <a:srcRect b="0" l="0" r="0" t="0"/>
          <a:stretch/>
        </p:blipFill>
        <p:spPr>
          <a:xfrm>
            <a:off x="504150" y="1801100"/>
            <a:ext cx="8135698" cy="2026050"/>
          </a:xfrm>
          <a:prstGeom prst="rect">
            <a:avLst/>
          </a:prstGeom>
          <a:noFill/>
          <a:ln>
            <a:noFill/>
          </a:ln>
        </p:spPr>
      </p:pic>
      <p:cxnSp>
        <p:nvCxnSpPr>
          <p:cNvPr id="445" name="Google Shape;445;p51"/>
          <p:cNvCxnSpPr/>
          <p:nvPr/>
        </p:nvCxnSpPr>
        <p:spPr>
          <a:xfrm rot="10800000">
            <a:off x="2030225" y="2814125"/>
            <a:ext cx="936300" cy="0"/>
          </a:xfrm>
          <a:prstGeom prst="straightConnector1">
            <a:avLst/>
          </a:prstGeom>
          <a:noFill/>
          <a:ln cap="flat" cmpd="sng" w="28575">
            <a:solidFill>
              <a:srgbClr val="EF89D2"/>
            </a:solidFill>
            <a:prstDash val="solid"/>
            <a:round/>
            <a:headEnd len="sm" w="sm" type="none"/>
            <a:tailEnd len="med" w="med" type="triangle"/>
          </a:ln>
        </p:spPr>
      </p:cxnSp>
      <p:cxnSp>
        <p:nvCxnSpPr>
          <p:cNvPr id="446" name="Google Shape;446;p51"/>
          <p:cNvCxnSpPr/>
          <p:nvPr/>
        </p:nvCxnSpPr>
        <p:spPr>
          <a:xfrm>
            <a:off x="5921800" y="2752225"/>
            <a:ext cx="879900" cy="11400"/>
          </a:xfrm>
          <a:prstGeom prst="straightConnector1">
            <a:avLst/>
          </a:prstGeom>
          <a:noFill/>
          <a:ln cap="flat" cmpd="sng" w="28575">
            <a:solidFill>
              <a:srgbClr val="EF89D2"/>
            </a:solidFill>
            <a:prstDash val="solid"/>
            <a:round/>
            <a:headEnd len="sm" w="sm" type="none"/>
            <a:tailEnd len="med" w="med" type="triangle"/>
          </a:ln>
        </p:spPr>
      </p:cxnSp>
      <p:sp>
        <p:nvSpPr>
          <p:cNvPr id="447" name="Google Shape;447;p51"/>
          <p:cNvSpPr/>
          <p:nvPr/>
        </p:nvSpPr>
        <p:spPr>
          <a:xfrm>
            <a:off x="3133050" y="1877775"/>
            <a:ext cx="2586900" cy="1643100"/>
          </a:xfrm>
          <a:prstGeom prst="rect">
            <a:avLst/>
          </a:prstGeom>
          <a:noFill/>
          <a:ln cap="flat" cmpd="sng" w="762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a:t>
            </a:r>
            <a:r>
              <a:rPr lang="es" sz="1800">
                <a:latin typeface="Helvetica Neue Light"/>
                <a:ea typeface="Helvetica Neue Light"/>
                <a:cs typeface="Helvetica Neue Light"/>
                <a:sym typeface="Helvetica Neue Light"/>
              </a:rPr>
              <a:t>mprende</a:t>
            </a:r>
            <a:r>
              <a:rPr b="0" i="0" lang="es" sz="1800" u="none" cap="none" strike="noStrike">
                <a:solidFill>
                  <a:srgbClr val="000000"/>
                </a:solidFill>
                <a:latin typeface="Helvetica Neue Light"/>
                <a:ea typeface="Helvetica Neue Light"/>
                <a:cs typeface="Helvetica Neue Light"/>
                <a:sym typeface="Helvetica Neue Light"/>
              </a:rPr>
              <a:t>r y modificar elementos en bloque y en línea. </a:t>
            </a:r>
            <a:endParaRPr/>
          </a:p>
          <a:p>
            <a:pPr indent="-342900" lvl="0" marL="457200" marR="0" rtl="0" algn="l">
              <a:lnSpc>
                <a:spcPct val="115000"/>
              </a:lnSpc>
              <a:spcBef>
                <a:spcPts val="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a:t>
            </a:r>
            <a:r>
              <a:rPr b="0" i="0" lang="es" sz="1800" u="none" cap="none" strike="noStrike">
                <a:solidFill>
                  <a:srgbClr val="000000"/>
                </a:solidFill>
                <a:latin typeface="Helvetica Neue Light"/>
                <a:ea typeface="Helvetica Neue Light"/>
                <a:cs typeface="Helvetica Neue Light"/>
                <a:sym typeface="Helvetica Neue Light"/>
              </a:rPr>
              <a:t>las cajas y sus propiedades.</a:t>
            </a:r>
            <a:endParaRPr/>
          </a:p>
          <a:p>
            <a:pPr indent="-342900" lvl="0" marL="457200" marR="0" rtl="0" algn="l">
              <a:lnSpc>
                <a:spcPct val="115000"/>
              </a:lnSpc>
              <a:spcBef>
                <a:spcPts val="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Entender la</a:t>
            </a:r>
            <a:r>
              <a:rPr b="0" i="0" lang="es" sz="1800" u="none" cap="none" strike="noStrike">
                <a:solidFill>
                  <a:srgbClr val="000000"/>
                </a:solidFill>
                <a:latin typeface="Helvetica Neue Light"/>
                <a:ea typeface="Helvetica Neue Light"/>
                <a:cs typeface="Helvetica Neue Light"/>
                <a:sym typeface="Helvetica Neue Light"/>
              </a:rPr>
              <a:t> metodología BEM</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6" name="Google Shape;76;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 name="Google Shape;77;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8" name="Google Shape;78;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3" name="Google Shape;453;p52"/>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EJEMPLO 2</a:t>
            </a:r>
            <a:endParaRPr b="0" i="1" sz="4000" u="none" cap="none" strike="noStrike">
              <a:solidFill>
                <a:srgbClr val="000000"/>
              </a:solidFill>
              <a:latin typeface="Anton"/>
              <a:ea typeface="Anton"/>
              <a:cs typeface="Anton"/>
              <a:sym typeface="Anton"/>
            </a:endParaRPr>
          </a:p>
        </p:txBody>
      </p:sp>
      <p:pic>
        <p:nvPicPr>
          <p:cNvPr id="454" name="Google Shape;454;p52"/>
          <p:cNvPicPr preferRelativeResize="0"/>
          <p:nvPr/>
        </p:nvPicPr>
        <p:blipFill rotWithShape="1">
          <a:blip r:embed="rId4">
            <a:alphaModFix/>
          </a:blip>
          <a:srcRect b="0" l="0" r="0" t="0"/>
          <a:stretch/>
        </p:blipFill>
        <p:spPr>
          <a:xfrm>
            <a:off x="1324500" y="1373775"/>
            <a:ext cx="6495001" cy="3168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0" name="Google Shape;460;p53"/>
          <p:cNvSpPr txBox="1"/>
          <p:nvPr/>
        </p:nvSpPr>
        <p:spPr>
          <a:xfrm>
            <a:off x="792751" y="352325"/>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ALTO Y ANCHO </a:t>
            </a:r>
            <a:endParaRPr b="0" i="1" sz="4000" u="none" cap="none" strike="noStrike">
              <a:solidFill>
                <a:srgbClr val="000000"/>
              </a:solidFill>
              <a:latin typeface="Anton"/>
              <a:ea typeface="Anton"/>
              <a:cs typeface="Anton"/>
              <a:sym typeface="Anton"/>
            </a:endParaRPr>
          </a:p>
          <a:p>
            <a:pPr indent="0" lvl="0" marL="0" marR="0" rtl="0" algn="ctr">
              <a:lnSpc>
                <a:spcPct val="115000"/>
              </a:lnSpc>
              <a:spcBef>
                <a:spcPts val="0"/>
              </a:spcBef>
              <a:spcAft>
                <a:spcPts val="0"/>
              </a:spcAft>
              <a:buNone/>
            </a:pPr>
            <a:r>
              <a:rPr i="1" lang="es" sz="2000">
                <a:latin typeface="Anton"/>
                <a:ea typeface="Anton"/>
                <a:cs typeface="Anton"/>
                <a:sym typeface="Anton"/>
              </a:rPr>
              <a:t>de</a:t>
            </a:r>
            <a:r>
              <a:rPr b="0" i="1" lang="es" sz="2000" u="none" cap="none" strike="noStrike">
                <a:solidFill>
                  <a:srgbClr val="000000"/>
                </a:solidFill>
                <a:latin typeface="Anton"/>
                <a:ea typeface="Anton"/>
                <a:cs typeface="Anton"/>
                <a:sym typeface="Anton"/>
              </a:rPr>
              <a:t> los elementos</a:t>
            </a:r>
            <a:endParaRPr b="0" i="1" sz="2000" u="none" cap="none" strike="noStrike">
              <a:solidFill>
                <a:srgbClr val="000000"/>
              </a:solidFill>
              <a:latin typeface="Anton"/>
              <a:ea typeface="Anton"/>
              <a:cs typeface="Anton"/>
              <a:sym typeface="Anton"/>
            </a:endParaRPr>
          </a:p>
        </p:txBody>
      </p:sp>
      <p:sp>
        <p:nvSpPr>
          <p:cNvPr id="461" name="Google Shape;461;p53"/>
          <p:cNvSpPr txBox="1"/>
          <p:nvPr/>
        </p:nvSpPr>
        <p:spPr>
          <a:xfrm>
            <a:off x="619700" y="1541675"/>
            <a:ext cx="3858300" cy="335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000" u="none" cap="none" strike="noStrike">
                <a:solidFill>
                  <a:srgbClr val="000000"/>
                </a:solidFill>
                <a:latin typeface="Anton"/>
                <a:ea typeface="Anton"/>
                <a:cs typeface="Anton"/>
                <a:sym typeface="Anton"/>
              </a:rPr>
              <a:t>Ancho</a:t>
            </a:r>
            <a:endParaRPr b="0" i="1" sz="20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Se denomina </a:t>
            </a:r>
            <a:r>
              <a:rPr b="0" i="1" lang="es" sz="1800" u="none" cap="none" strike="noStrike">
                <a:solidFill>
                  <a:srgbClr val="000000"/>
                </a:solidFill>
                <a:highlight>
                  <a:srgbClr val="A6FFCA"/>
                </a:highlight>
                <a:latin typeface="Helvetica Neue Light"/>
                <a:ea typeface="Helvetica Neue Light"/>
                <a:cs typeface="Helvetica Neue Light"/>
                <a:sym typeface="Helvetica Neue Light"/>
              </a:rPr>
              <a:t>width</a:t>
            </a:r>
            <a:r>
              <a:rPr b="0" i="0" lang="es" sz="1800" u="none" cap="none" strike="noStrike">
                <a:solidFill>
                  <a:srgbClr val="000000"/>
                </a:solidFill>
                <a:latin typeface="Helvetica Neue Light"/>
                <a:ea typeface="Helvetica Neue Light"/>
                <a:cs typeface="Helvetica Neue Light"/>
                <a:sym typeface="Helvetica Neue Light"/>
              </a:rPr>
              <a:t> a la propiedad CSS que controla la anchura de la caja de los elementos.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Dicha propiedad</a:t>
            </a:r>
            <a:r>
              <a:rPr b="0" i="1"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no admite valores negativos, y aquellos en porcentaje se calculan a partir de la anchura de su elemento padre. </a:t>
            </a:r>
            <a:endParaRPr b="0" i="0" sz="12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
        <p:nvSpPr>
          <p:cNvPr id="462" name="Google Shape;462;p53"/>
          <p:cNvSpPr txBox="1"/>
          <p:nvPr/>
        </p:nvSpPr>
        <p:spPr>
          <a:xfrm>
            <a:off x="4793175" y="1500850"/>
            <a:ext cx="3858300" cy="335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000" u="none" cap="none" strike="noStrike">
                <a:solidFill>
                  <a:srgbClr val="000000"/>
                </a:solidFill>
                <a:latin typeface="Anton"/>
                <a:ea typeface="Anton"/>
                <a:cs typeface="Anton"/>
                <a:sym typeface="Anton"/>
              </a:rPr>
              <a:t>Alto</a:t>
            </a:r>
            <a:endParaRPr b="0" i="1" sz="20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La propiedad CSS que controla la altura de la caja de los elementos se denomina </a:t>
            </a:r>
            <a:r>
              <a:rPr b="0" i="1" lang="es" sz="1800" u="none" cap="none" strike="noStrike">
                <a:solidFill>
                  <a:srgbClr val="000000"/>
                </a:solidFill>
                <a:highlight>
                  <a:srgbClr val="A6FFCA"/>
                </a:highlight>
                <a:latin typeface="Helvetica Neue Light"/>
                <a:ea typeface="Helvetica Neue Light"/>
                <a:cs typeface="Helvetica Neue Light"/>
                <a:sym typeface="Helvetica Neue Light"/>
              </a:rPr>
              <a:t>height</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No admite valores negativos, y aquellos en porcentaje se calculan a partir de la altura de su elemento padre. </a:t>
            </a:r>
            <a:endParaRPr b="0" i="0" sz="12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8" name="Google Shape;468;p54"/>
          <p:cNvSpPr txBox="1"/>
          <p:nvPr/>
        </p:nvSpPr>
        <p:spPr>
          <a:xfrm>
            <a:off x="1453047" y="4155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ALTO Y ANCHO</a:t>
            </a:r>
            <a:endParaRPr b="0" i="1" sz="4000" u="none" cap="none" strike="noStrike">
              <a:solidFill>
                <a:srgbClr val="000000"/>
              </a:solidFill>
              <a:latin typeface="Anton"/>
              <a:ea typeface="Anton"/>
              <a:cs typeface="Anton"/>
              <a:sym typeface="Anton"/>
            </a:endParaRPr>
          </a:p>
        </p:txBody>
      </p:sp>
      <p:sp>
        <p:nvSpPr>
          <p:cNvPr id="469" name="Google Shape;469;p54"/>
          <p:cNvSpPr txBox="1"/>
          <p:nvPr/>
        </p:nvSpPr>
        <p:spPr>
          <a:xfrm>
            <a:off x="776600" y="17039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background-color</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451A5"/>
                </a:solidFill>
                <a:latin typeface="Consolas"/>
                <a:ea typeface="Consolas"/>
                <a:cs typeface="Consolas"/>
                <a:sym typeface="Consolas"/>
              </a:rPr>
              <a:t>beige</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width</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400px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08000"/>
                </a:solidFill>
                <a:latin typeface="Consolas"/>
                <a:ea typeface="Consolas"/>
                <a:cs typeface="Consolas"/>
                <a:sym typeface="Consolas"/>
              </a:rPr>
              <a:t>/* ancho */</a:t>
            </a:r>
            <a:endParaRPr b="0" i="0" sz="16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height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250px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08000"/>
                </a:solidFill>
                <a:latin typeface="Consolas"/>
                <a:ea typeface="Consolas"/>
                <a:cs typeface="Consolas"/>
                <a:sym typeface="Consolas"/>
              </a:rPr>
              <a:t>/* alto */</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050" u="none" cap="none" strike="noStrike">
              <a:solidFill>
                <a:srgbClr val="000000"/>
              </a:solidFill>
              <a:highlight>
                <a:srgbClr val="FFFFFF"/>
              </a:highlight>
              <a:latin typeface="Courier New"/>
              <a:ea typeface="Courier New"/>
              <a:cs typeface="Courier New"/>
              <a:sym typeface="Courier New"/>
            </a:endParaRPr>
          </a:p>
        </p:txBody>
      </p:sp>
      <p:sp>
        <p:nvSpPr>
          <p:cNvPr id="470" name="Google Shape;470;p54"/>
          <p:cNvSpPr txBox="1"/>
          <p:nvPr/>
        </p:nvSpPr>
        <p:spPr>
          <a:xfrm>
            <a:off x="1976600" y="12801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471" name="Google Shape;471;p54"/>
          <p:cNvSpPr txBox="1"/>
          <p:nvPr/>
        </p:nvSpPr>
        <p:spPr>
          <a:xfrm>
            <a:off x="6211334" y="12801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472" name="Google Shape;472;p54"/>
          <p:cNvSpPr txBox="1"/>
          <p:nvPr/>
        </p:nvSpPr>
        <p:spPr>
          <a:xfrm>
            <a:off x="776601" y="4588200"/>
            <a:ext cx="67347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none" cap="none" strike="noStrike">
                <a:solidFill>
                  <a:srgbClr val="000000"/>
                </a:solidFill>
                <a:latin typeface="Helvetica Neue Light"/>
                <a:ea typeface="Helvetica Neue Light"/>
                <a:cs typeface="Helvetica Neue Light"/>
                <a:sym typeface="Helvetica Neue Light"/>
              </a:rPr>
              <a:t>Valores comunes: unidad (px, porcentaje, rem, viewport) | </a:t>
            </a:r>
            <a:r>
              <a:rPr b="0" i="0" lang="es" sz="12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Ejemplos y más información</a:t>
            </a:r>
            <a:r>
              <a:rPr b="0" i="0" lang="es" sz="1200" u="none" cap="none" strike="noStrike">
                <a:solidFill>
                  <a:srgbClr val="000000"/>
                </a:solidFill>
                <a:latin typeface="Helvetica Neue Light"/>
                <a:ea typeface="Helvetica Neue Light"/>
                <a:cs typeface="Helvetica Neue Light"/>
                <a:sym typeface="Helvetica Neue Light"/>
              </a:rPr>
              <a:t>.</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473" name="Google Shape;473;p54"/>
          <p:cNvPicPr preferRelativeResize="0"/>
          <p:nvPr/>
        </p:nvPicPr>
        <p:blipFill rotWithShape="1">
          <a:blip r:embed="rId5">
            <a:alphaModFix/>
          </a:blip>
          <a:srcRect b="-3210" l="0" r="0" t="3210"/>
          <a:stretch/>
        </p:blipFill>
        <p:spPr>
          <a:xfrm>
            <a:off x="4971150" y="1772513"/>
            <a:ext cx="3485464" cy="222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9" name="Google Shape;479;p55"/>
          <p:cNvSpPr txBox="1"/>
          <p:nvPr/>
        </p:nvSpPr>
        <p:spPr>
          <a:xfrm>
            <a:off x="461525" y="1367125"/>
            <a:ext cx="81786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25000"/>
              </a:lnSpc>
              <a:spcBef>
                <a:spcPts val="1800"/>
              </a:spcBef>
              <a:spcAft>
                <a:spcPts val="0"/>
              </a:spcAft>
              <a:buNone/>
            </a:pPr>
            <a:r>
              <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25000"/>
              </a:lnSpc>
              <a:spcBef>
                <a:spcPts val="1800"/>
              </a:spcBef>
              <a:spcAft>
                <a:spcPts val="0"/>
              </a:spcAft>
              <a:buNone/>
            </a:pPr>
            <a:r>
              <a:rPr b="0" i="0" lang="es" sz="1900" u="none" cap="none" strike="noStrike">
                <a:solidFill>
                  <a:srgbClr val="000000"/>
                </a:solidFill>
                <a:latin typeface="Helvetica Neue Light"/>
                <a:ea typeface="Helvetica Neue Light"/>
                <a:cs typeface="Helvetica Neue Light"/>
                <a:sym typeface="Helvetica Neue Light"/>
              </a:rPr>
              <a:t>Propiedad: </a:t>
            </a:r>
            <a:r>
              <a:rPr b="0" i="0" lang="es" sz="1900" u="none" cap="none" strike="noStrike">
                <a:solidFill>
                  <a:srgbClr val="000000"/>
                </a:solidFill>
                <a:highlight>
                  <a:srgbClr val="A6FFCA"/>
                </a:highlight>
                <a:latin typeface="Helvetica Neue Light"/>
                <a:ea typeface="Helvetica Neue Light"/>
                <a:cs typeface="Helvetica Neue Light"/>
                <a:sym typeface="Helvetica Neue Light"/>
              </a:rPr>
              <a:t>ove</a:t>
            </a:r>
            <a:r>
              <a:rPr lang="es" sz="1900">
                <a:highlight>
                  <a:srgbClr val="A6FFCA"/>
                </a:highlight>
                <a:latin typeface="Helvetica Neue Light"/>
                <a:ea typeface="Helvetica Neue Light"/>
                <a:cs typeface="Helvetica Neue Light"/>
                <a:sym typeface="Helvetica Neue Light"/>
              </a:rPr>
              <a:t>rflow</a:t>
            </a:r>
            <a:br>
              <a:rPr b="0" i="0" lang="es" sz="1900" u="none" cap="none" strike="noStrike">
                <a:solidFill>
                  <a:srgbClr val="000000"/>
                </a:solidFill>
                <a:latin typeface="Helvetica Neue Light"/>
                <a:ea typeface="Helvetica Neue Light"/>
                <a:cs typeface="Helvetica Neue Light"/>
                <a:sym typeface="Helvetica Neue Light"/>
              </a:rPr>
            </a:br>
            <a:r>
              <a:rPr b="0" i="0" lang="es" sz="1900" u="none" cap="none" strike="noStrike">
                <a:solidFill>
                  <a:srgbClr val="000000"/>
                </a:solidFill>
                <a:latin typeface="Helvetica Neue Light"/>
                <a:ea typeface="Helvetica Neue Light"/>
                <a:cs typeface="Helvetica Neue Light"/>
                <a:sym typeface="Helvetica Neue Light"/>
              </a:rPr>
              <a:t>Tiene 4 valores posibles:  </a:t>
            </a:r>
            <a:endParaRPr b="0" i="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lang="es" sz="1900">
                <a:latin typeface="Helvetica Neue"/>
                <a:ea typeface="Helvetica Neue"/>
                <a:cs typeface="Helvetica Neue"/>
                <a:sym typeface="Helvetica Neue"/>
              </a:rPr>
              <a:t>V</a:t>
            </a:r>
            <a:r>
              <a:rPr b="1" lang="es" sz="1900" u="none" cap="none" strike="noStrike">
                <a:solidFill>
                  <a:srgbClr val="000000"/>
                </a:solidFill>
                <a:latin typeface="Helvetica Neue"/>
                <a:ea typeface="Helvetica Neue"/>
                <a:cs typeface="Helvetica Neue"/>
                <a:sym typeface="Helvetica Neue"/>
              </a:rPr>
              <a:t>isible:</a:t>
            </a:r>
            <a:r>
              <a:rPr b="0" lang="es" sz="1900" u="none" cap="none" strike="noStrike">
                <a:solidFill>
                  <a:srgbClr val="000000"/>
                </a:solidFill>
                <a:latin typeface="Helvetica Neue Light"/>
                <a:ea typeface="Helvetica Neue Light"/>
                <a:cs typeface="Helvetica Neue Light"/>
                <a:sym typeface="Helvetica Neue Light"/>
              </a:rPr>
              <a:t> valor por defecto. El excedente es visible.  </a:t>
            </a:r>
            <a:endParaRPr b="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lang="es" sz="1900">
                <a:latin typeface="Helvetica Neue"/>
                <a:ea typeface="Helvetica Neue"/>
                <a:cs typeface="Helvetica Neue"/>
                <a:sym typeface="Helvetica Neue"/>
              </a:rPr>
              <a:t>H</a:t>
            </a:r>
            <a:r>
              <a:rPr b="1" lang="es" sz="1900" u="none" cap="none" strike="noStrike">
                <a:solidFill>
                  <a:srgbClr val="000000"/>
                </a:solidFill>
                <a:latin typeface="Helvetica Neue"/>
                <a:ea typeface="Helvetica Neue"/>
                <a:cs typeface="Helvetica Neue"/>
                <a:sym typeface="Helvetica Neue"/>
              </a:rPr>
              <a:t>idden:</a:t>
            </a:r>
            <a:r>
              <a:rPr b="0" lang="es" sz="1900" u="none" cap="none" strike="noStrike">
                <a:solidFill>
                  <a:srgbClr val="000000"/>
                </a:solidFill>
                <a:latin typeface="Helvetica Neue Light"/>
                <a:ea typeface="Helvetica Neue Light"/>
                <a:cs typeface="Helvetica Neue Light"/>
                <a:sym typeface="Helvetica Neue Light"/>
              </a:rPr>
              <a:t> el excedente no se muestra (lo corta) →  </a:t>
            </a:r>
            <a:r>
              <a:rPr b="0" lang="es" sz="1900" u="none" cap="none" strike="noStrike">
                <a:solidFill>
                  <a:srgbClr val="000000"/>
                </a:solidFill>
                <a:highlight>
                  <a:srgbClr val="A6FFCA"/>
                </a:highlight>
                <a:latin typeface="Helvetica Neue Light"/>
                <a:ea typeface="Helvetica Neue Light"/>
                <a:cs typeface="Helvetica Neue Light"/>
                <a:sym typeface="Helvetica Neue Light"/>
              </a:rPr>
              <a:t>recomendado. </a:t>
            </a:r>
            <a:r>
              <a:rPr b="0" lang="es" sz="1900" u="none" cap="none" strike="noStrike">
                <a:solidFill>
                  <a:srgbClr val="000000"/>
                </a:solidFill>
                <a:latin typeface="Helvetica Neue Light"/>
                <a:ea typeface="Helvetica Neue Light"/>
                <a:cs typeface="Helvetica Neue Light"/>
                <a:sym typeface="Helvetica Neue Light"/>
              </a:rPr>
              <a:t> </a:t>
            </a:r>
            <a:endParaRPr b="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lang="es" sz="1900">
                <a:latin typeface="Helvetica Neue"/>
                <a:ea typeface="Helvetica Neue"/>
                <a:cs typeface="Helvetica Neue"/>
                <a:sym typeface="Helvetica Neue"/>
              </a:rPr>
              <a:t>S</a:t>
            </a:r>
            <a:r>
              <a:rPr b="1" lang="es" sz="1900" u="none" cap="none" strike="noStrike">
                <a:solidFill>
                  <a:srgbClr val="000000"/>
                </a:solidFill>
                <a:latin typeface="Helvetica Neue"/>
                <a:ea typeface="Helvetica Neue"/>
                <a:cs typeface="Helvetica Neue"/>
                <a:sym typeface="Helvetica Neue"/>
              </a:rPr>
              <a:t>croll:</a:t>
            </a:r>
            <a:r>
              <a:rPr b="0" lang="es" sz="1900" u="none" cap="none" strike="noStrike">
                <a:solidFill>
                  <a:srgbClr val="000000"/>
                </a:solidFill>
                <a:latin typeface="Helvetica Neue Light"/>
                <a:ea typeface="Helvetica Neue Light"/>
                <a:cs typeface="Helvetica Neue Light"/>
                <a:sym typeface="Helvetica Neue Light"/>
              </a:rPr>
              <a:t> genera una barra de scroll en los dos ejes (x/y) del elemento, aunque no se necesite.  </a:t>
            </a:r>
            <a:endParaRPr b="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25000"/>
              </a:lnSpc>
              <a:spcBef>
                <a:spcPts val="0"/>
              </a:spcBef>
              <a:spcAft>
                <a:spcPts val="0"/>
              </a:spcAft>
              <a:buClr>
                <a:srgbClr val="3DFFBC"/>
              </a:buClr>
              <a:buSzPts val="1900"/>
              <a:buFont typeface="Didact Gothic"/>
              <a:buChar char="●"/>
            </a:pPr>
            <a:r>
              <a:rPr b="1" lang="es" sz="1900">
                <a:latin typeface="Helvetica Neue"/>
                <a:ea typeface="Helvetica Neue"/>
                <a:cs typeface="Helvetica Neue"/>
                <a:sym typeface="Helvetica Neue"/>
              </a:rPr>
              <a:t>A</a:t>
            </a:r>
            <a:r>
              <a:rPr b="1" lang="es" sz="1900" u="none" cap="none" strike="noStrike">
                <a:solidFill>
                  <a:srgbClr val="000000"/>
                </a:solidFill>
                <a:latin typeface="Helvetica Neue"/>
                <a:ea typeface="Helvetica Neue"/>
                <a:cs typeface="Helvetica Neue"/>
                <a:sym typeface="Helvetica Neue"/>
              </a:rPr>
              <a:t>uto:</a:t>
            </a:r>
            <a:r>
              <a:rPr b="0" i="0" lang="es" sz="1900" u="none" cap="none" strike="noStrike">
                <a:solidFill>
                  <a:srgbClr val="000000"/>
                </a:solidFill>
                <a:latin typeface="Helvetica Neue Light"/>
                <a:ea typeface="Helvetica Neue Light"/>
                <a:cs typeface="Helvetica Neue Light"/>
                <a:sym typeface="Helvetica Neue Light"/>
              </a:rPr>
              <a:t> genera el scroll solo en el eje necesario.</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25000"/>
              </a:lnSpc>
              <a:spcBef>
                <a:spcPts val="1800"/>
              </a:spcBef>
              <a:spcAft>
                <a:spcPts val="0"/>
              </a:spcAft>
              <a:buNone/>
            </a:pPr>
            <a:r>
              <a:rPr b="0" i="0" lang="es" sz="1900" u="none" cap="none" strike="noStrike">
                <a:solidFill>
                  <a:srgbClr val="000000"/>
                </a:solidFill>
                <a:latin typeface="Helvetica Neue Light"/>
                <a:ea typeface="Helvetica Neue Light"/>
                <a:cs typeface="Helvetica Neue Light"/>
                <a:sym typeface="Helvetica Neue Light"/>
              </a:rPr>
              <a:t>Veamos cómo se ve aplicando el </a:t>
            </a:r>
            <a:r>
              <a:rPr b="0" i="0" lang="es" sz="1900" u="none" cap="none" strike="noStrike">
                <a:solidFill>
                  <a:srgbClr val="000000"/>
                </a:solidFill>
                <a:highlight>
                  <a:srgbClr val="A6FFCA"/>
                </a:highlight>
                <a:latin typeface="Helvetica Neue Light"/>
                <a:ea typeface="Helvetica Neue Light"/>
                <a:cs typeface="Helvetica Neue Light"/>
                <a:sym typeface="Helvetica Neue Light"/>
              </a:rPr>
              <a:t>overflow: hidden</a:t>
            </a:r>
            <a:r>
              <a:rPr b="0" i="0" lang="es" sz="1900" u="none" cap="none" strike="noStrike">
                <a:solidFill>
                  <a:srgbClr val="000000"/>
                </a:solidFill>
                <a:latin typeface="Helvetica Neue Light"/>
                <a:ea typeface="Helvetica Neue Light"/>
                <a:cs typeface="Helvetica Neue Light"/>
                <a:sym typeface="Helvetica Neue Light"/>
              </a:rPr>
              <a:t>.</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1200"/>
              </a:spcBef>
              <a:spcAft>
                <a:spcPts val="0"/>
              </a:spcAft>
              <a:buNone/>
            </a:pPr>
            <a:br>
              <a:rPr b="0" i="0" lang="es" sz="1900" u="none" cap="none" strike="noStrike">
                <a:solidFill>
                  <a:srgbClr val="000000"/>
                </a:solidFill>
                <a:latin typeface="Helvetica Neue Light"/>
                <a:ea typeface="Helvetica Neue Light"/>
                <a:cs typeface="Helvetica Neue Light"/>
                <a:sym typeface="Helvetica Neue Light"/>
              </a:rPr>
            </a:b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480" name="Google Shape;480;p55"/>
          <p:cNvSpPr txBox="1"/>
          <p:nvPr/>
        </p:nvSpPr>
        <p:spPr>
          <a:xfrm>
            <a:off x="1431872" y="3768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OVERFLOW</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6" name="Google Shape;486;p56"/>
          <p:cNvSpPr txBox="1"/>
          <p:nvPr/>
        </p:nvSpPr>
        <p:spPr>
          <a:xfrm>
            <a:off x="3167572" y="281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ALGO PARA ACLARAR</a:t>
            </a:r>
            <a:endParaRPr b="0" i="1" sz="4000" u="none" cap="none" strike="noStrike">
              <a:solidFill>
                <a:srgbClr val="000000"/>
              </a:solidFill>
              <a:latin typeface="Anton"/>
              <a:ea typeface="Anton"/>
              <a:cs typeface="Anton"/>
              <a:sym typeface="Anton"/>
            </a:endParaRPr>
          </a:p>
        </p:txBody>
      </p:sp>
      <p:sp>
        <p:nvSpPr>
          <p:cNvPr id="487" name="Google Shape;487;p56"/>
          <p:cNvSpPr txBox="1"/>
          <p:nvPr/>
        </p:nvSpPr>
        <p:spPr>
          <a:xfrm>
            <a:off x="4480150" y="1601000"/>
            <a:ext cx="4180800" cy="22269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Cuando un elemento tiene un alto o ancho fijos,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cualquier contenido que exceda la caja será visible.</a:t>
            </a:r>
            <a:r>
              <a:rPr b="0" i="0" lang="es" sz="1800" u="none" cap="none" strike="noStrike">
                <a:solidFill>
                  <a:srgbClr val="000000"/>
                </a:solidFill>
                <a:latin typeface="Helvetica Neue Light"/>
                <a:ea typeface="Helvetica Neue Light"/>
                <a:cs typeface="Helvetica Neue Light"/>
                <a:sym typeface="Helvetica Neue Light"/>
              </a:rPr>
              <a:t> El inconveniente que esto genera es que, si luego se suma otro contenido, los mismos se van a superponer.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25000"/>
              </a:lnSpc>
              <a:spcBef>
                <a:spcPts val="1800"/>
              </a:spcBef>
              <a:spcAft>
                <a:spcPts val="120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88" name="Google Shape;488;p56"/>
          <p:cNvSpPr/>
          <p:nvPr/>
        </p:nvSpPr>
        <p:spPr>
          <a:xfrm>
            <a:off x="663325" y="928700"/>
            <a:ext cx="2112600" cy="1234800"/>
          </a:xfrm>
          <a:prstGeom prst="rect">
            <a:avLst/>
          </a:prstGeom>
          <a:solidFill>
            <a:srgbClr val="FF00FF">
              <a:alpha val="40000"/>
            </a:srgbClr>
          </a:solidFill>
          <a:ln cap="flat" cmpd="sng" w="952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6"/>
          <p:cNvSpPr/>
          <p:nvPr/>
        </p:nvSpPr>
        <p:spPr>
          <a:xfrm>
            <a:off x="1187625" y="2948700"/>
            <a:ext cx="2112600" cy="1234800"/>
          </a:xfrm>
          <a:prstGeom prst="rect">
            <a:avLst/>
          </a:prstGeom>
          <a:solidFill>
            <a:srgbClr val="1155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6"/>
          <p:cNvSpPr/>
          <p:nvPr/>
        </p:nvSpPr>
        <p:spPr>
          <a:xfrm>
            <a:off x="917125" y="1954350"/>
            <a:ext cx="2112600" cy="1234800"/>
          </a:xfrm>
          <a:prstGeom prst="rect">
            <a:avLst/>
          </a:prstGeom>
          <a:solidFill>
            <a:schemeClr val="accent6"/>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6"/>
          <p:cNvSpPr txBox="1"/>
          <p:nvPr/>
        </p:nvSpPr>
        <p:spPr>
          <a:xfrm>
            <a:off x="1238650" y="1249250"/>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Helvetica Neue"/>
                <a:ea typeface="Helvetica Neue"/>
                <a:cs typeface="Helvetica Neue"/>
                <a:sym typeface="Helvetica Neue"/>
              </a:rPr>
              <a:t>C</a:t>
            </a:r>
            <a:r>
              <a:rPr b="1" lang="es" sz="1800">
                <a:latin typeface="Helvetica Neue"/>
                <a:ea typeface="Helvetica Neue"/>
                <a:cs typeface="Helvetica Neue"/>
                <a:sym typeface="Helvetica Neue"/>
              </a:rPr>
              <a:t>AJA 1</a:t>
            </a:r>
            <a:r>
              <a:rPr b="1" i="0" lang="es" sz="1800" u="none" cap="none" strike="noStrike">
                <a:solidFill>
                  <a:srgbClr val="000000"/>
                </a:solidFill>
                <a:latin typeface="Helvetica Neue"/>
                <a:ea typeface="Helvetica Neue"/>
                <a:cs typeface="Helvetica Neue"/>
                <a:sym typeface="Helvetica Neue"/>
              </a:rPr>
              <a:t>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
        <p:nvSpPr>
          <p:cNvPr id="492" name="Google Shape;492;p56"/>
          <p:cNvSpPr txBox="1"/>
          <p:nvPr/>
        </p:nvSpPr>
        <p:spPr>
          <a:xfrm>
            <a:off x="1773125" y="3371275"/>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Helvetica Neue"/>
                <a:ea typeface="Helvetica Neue"/>
                <a:cs typeface="Helvetica Neue"/>
                <a:sym typeface="Helvetica Neue"/>
              </a:rPr>
              <a:t>C</a:t>
            </a:r>
            <a:r>
              <a:rPr b="1" lang="es" sz="1800">
                <a:latin typeface="Helvetica Neue"/>
                <a:ea typeface="Helvetica Neue"/>
                <a:cs typeface="Helvetica Neue"/>
                <a:sym typeface="Helvetica Neue"/>
              </a:rPr>
              <a:t>AJA 3</a:t>
            </a:r>
            <a:r>
              <a:rPr b="1" i="0" lang="es" sz="1800" u="none" cap="none" strike="noStrike">
                <a:solidFill>
                  <a:srgbClr val="000000"/>
                </a:solidFill>
                <a:latin typeface="Helvetica Neue"/>
                <a:ea typeface="Helvetica Neue"/>
                <a:cs typeface="Helvetica Neue"/>
                <a:sym typeface="Helvetica Neue"/>
              </a:rPr>
              <a:t>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
        <p:nvSpPr>
          <p:cNvPr id="493" name="Google Shape;493;p56"/>
          <p:cNvSpPr txBox="1"/>
          <p:nvPr/>
        </p:nvSpPr>
        <p:spPr>
          <a:xfrm>
            <a:off x="1482900" y="2310263"/>
            <a:ext cx="1186500" cy="593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1800"/>
              </a:spcBef>
              <a:spcAft>
                <a:spcPts val="0"/>
              </a:spcAft>
              <a:buNone/>
            </a:pPr>
            <a:r>
              <a:rPr b="1" i="0" lang="es" sz="1800" u="none" cap="none" strike="noStrike">
                <a:solidFill>
                  <a:srgbClr val="000000"/>
                </a:solidFill>
                <a:latin typeface="Helvetica Neue"/>
                <a:ea typeface="Helvetica Neue"/>
                <a:cs typeface="Helvetica Neue"/>
                <a:sym typeface="Helvetica Neue"/>
              </a:rPr>
              <a:t>C</a:t>
            </a:r>
            <a:r>
              <a:rPr b="1" lang="es" sz="1800">
                <a:latin typeface="Helvetica Neue"/>
                <a:ea typeface="Helvetica Neue"/>
                <a:cs typeface="Helvetica Neue"/>
                <a:sym typeface="Helvetica Neue"/>
              </a:rPr>
              <a:t>AJA 2</a:t>
            </a:r>
            <a:r>
              <a:rPr b="1" i="0" lang="es" sz="1800" u="none" cap="none" strike="noStrike">
                <a:solidFill>
                  <a:srgbClr val="000000"/>
                </a:solidFill>
                <a:latin typeface="Helvetica Neue"/>
                <a:ea typeface="Helvetica Neue"/>
                <a:cs typeface="Helvetica Neue"/>
                <a:sym typeface="Helvetica Neue"/>
              </a:rPr>
              <a:t> </a:t>
            </a:r>
            <a:endParaRPr b="1" i="0" sz="1800" u="none" cap="none" strike="noStrike">
              <a:solidFill>
                <a:srgbClr val="000000"/>
              </a:solidFill>
              <a:latin typeface="Helvetica Neue"/>
              <a:ea typeface="Helvetica Neue"/>
              <a:cs typeface="Helvetica Neue"/>
              <a:sym typeface="Helvetica Neue"/>
            </a:endParaRPr>
          </a:p>
          <a:p>
            <a:pPr indent="0" lvl="0" marL="0" marR="0" rtl="0" algn="l">
              <a:lnSpc>
                <a:spcPct val="125000"/>
              </a:lnSpc>
              <a:spcBef>
                <a:spcPts val="1800"/>
              </a:spcBef>
              <a:spcAft>
                <a:spcPts val="1200"/>
              </a:spcAft>
              <a:buNone/>
            </a:pPr>
            <a:r>
              <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9" name="Google Shape;499;p57"/>
          <p:cNvSpPr txBox="1"/>
          <p:nvPr/>
        </p:nvSpPr>
        <p:spPr>
          <a:xfrm>
            <a:off x="1225722" y="2825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EJEMPLO</a:t>
            </a:r>
            <a:endParaRPr b="0" i="1" sz="4000" u="none" cap="none" strike="noStrike">
              <a:solidFill>
                <a:srgbClr val="000000"/>
              </a:solidFill>
              <a:latin typeface="Anton"/>
              <a:ea typeface="Anton"/>
              <a:cs typeface="Anton"/>
              <a:sym typeface="Anton"/>
            </a:endParaRPr>
          </a:p>
        </p:txBody>
      </p:sp>
      <p:sp>
        <p:nvSpPr>
          <p:cNvPr id="500" name="Google Shape;500;p57"/>
          <p:cNvSpPr txBox="1"/>
          <p:nvPr/>
        </p:nvSpPr>
        <p:spPr>
          <a:xfrm>
            <a:off x="4408625" y="1383038"/>
            <a:ext cx="4009500" cy="317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decorativas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solid 1px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5px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inline-block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font-size</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32px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font-family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Arial</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que hacen el "problema"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100px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110px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501" name="Google Shape;501;p57"/>
          <p:cNvSpPr txBox="1"/>
          <p:nvPr/>
        </p:nvSpPr>
        <p:spPr>
          <a:xfrm>
            <a:off x="4408625" y="98352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502" name="Google Shape;502;p57"/>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CSS IS &lt;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&gt;AWESOME&lt;/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503" name="Google Shape;503;p57"/>
          <p:cNvSpPr txBox="1"/>
          <p:nvPr/>
        </p:nvSpPr>
        <p:spPr>
          <a:xfrm>
            <a:off x="818275" y="1490575"/>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p:txBody>
      </p:sp>
      <p:pic>
        <p:nvPicPr>
          <p:cNvPr id="504" name="Google Shape;504;p57"/>
          <p:cNvPicPr preferRelativeResize="0"/>
          <p:nvPr/>
        </p:nvPicPr>
        <p:blipFill rotWithShape="1">
          <a:blip r:embed="rId4">
            <a:alphaModFix/>
          </a:blip>
          <a:srcRect b="0" l="0" r="0" t="0"/>
          <a:stretch/>
        </p:blipFill>
        <p:spPr>
          <a:xfrm>
            <a:off x="1562463" y="3254975"/>
            <a:ext cx="2486025" cy="1600200"/>
          </a:xfrm>
          <a:prstGeom prst="rect">
            <a:avLst/>
          </a:prstGeom>
          <a:noFill/>
          <a:ln>
            <a:noFill/>
          </a:ln>
        </p:spPr>
      </p:pic>
      <p:pic>
        <p:nvPicPr>
          <p:cNvPr id="505" name="Google Shape;505;p57"/>
          <p:cNvPicPr preferRelativeResize="0"/>
          <p:nvPr/>
        </p:nvPicPr>
        <p:blipFill rotWithShape="1">
          <a:blip r:embed="rId5">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1" name="Google Shape;511;p58"/>
          <p:cNvSpPr txBox="1"/>
          <p:nvPr/>
        </p:nvSpPr>
        <p:spPr>
          <a:xfrm>
            <a:off x="122979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SOLUCIÓN</a:t>
            </a:r>
            <a:endParaRPr b="0" i="1" sz="4000" u="none" cap="none" strike="noStrike">
              <a:solidFill>
                <a:srgbClr val="000000"/>
              </a:solidFill>
              <a:latin typeface="Anton"/>
              <a:ea typeface="Anton"/>
              <a:cs typeface="Anton"/>
              <a:sym typeface="Anton"/>
            </a:endParaRPr>
          </a:p>
        </p:txBody>
      </p:sp>
      <p:sp>
        <p:nvSpPr>
          <p:cNvPr id="512" name="Google Shape;512;p58"/>
          <p:cNvSpPr txBox="1"/>
          <p:nvPr/>
        </p:nvSpPr>
        <p:spPr>
          <a:xfrm>
            <a:off x="4377850" y="1280150"/>
            <a:ext cx="4072200" cy="3639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decorativas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solid 1px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5px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inline-block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font-size</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32px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font-family</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Arial</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propiedades que hacen el "problema"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100px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110px</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 solucion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overflow</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000FF"/>
                </a:solidFill>
                <a:latin typeface="Consolas"/>
                <a:ea typeface="Consolas"/>
                <a:cs typeface="Consolas"/>
                <a:sym typeface="Consolas"/>
              </a:rPr>
              <a:t>hidden</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513" name="Google Shape;513;p58"/>
          <p:cNvSpPr txBox="1"/>
          <p:nvPr/>
        </p:nvSpPr>
        <p:spPr>
          <a:xfrm>
            <a:off x="4265575" y="83435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514" name="Google Shape;514;p58"/>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  CSS IS &lt;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&gt;AWESOME&lt;/</a:t>
            </a:r>
            <a:r>
              <a:rPr b="0" i="0" lang="es" sz="1200" u="none" cap="none" strike="noStrike">
                <a:solidFill>
                  <a:srgbClr val="FF0000"/>
                </a:solidFill>
                <a:latin typeface="Consolas"/>
                <a:ea typeface="Consolas"/>
                <a:cs typeface="Consolas"/>
                <a:sym typeface="Consolas"/>
              </a:rPr>
              <a:t>strong</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200" u="none" cap="none" strike="noStrike">
                <a:solidFill>
                  <a:srgbClr val="800000"/>
                </a:solidFill>
                <a:latin typeface="Consolas"/>
                <a:ea typeface="Consolas"/>
                <a:cs typeface="Consolas"/>
                <a:sym typeface="Consolas"/>
              </a:rPr>
              <a:t>&lt;/</a:t>
            </a:r>
            <a:r>
              <a:rPr b="0" i="0" lang="es" sz="1200" u="none" cap="none" strike="noStrike">
                <a:solidFill>
                  <a:srgbClr val="FF0000"/>
                </a:solidFill>
                <a:latin typeface="Consolas"/>
                <a:ea typeface="Consolas"/>
                <a:cs typeface="Consolas"/>
                <a:sym typeface="Consolas"/>
              </a:rPr>
              <a:t>div</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200" u="none" cap="none" strike="noStrike">
              <a:solidFill>
                <a:srgbClr val="000000"/>
              </a:solidFill>
              <a:highlight>
                <a:srgbClr val="FFFFFF"/>
              </a:highlight>
              <a:latin typeface="Courier New"/>
              <a:ea typeface="Courier New"/>
              <a:cs typeface="Courier New"/>
              <a:sym typeface="Courier New"/>
            </a:endParaRPr>
          </a:p>
        </p:txBody>
      </p:sp>
      <p:sp>
        <p:nvSpPr>
          <p:cNvPr id="515" name="Google Shape;515;p58"/>
          <p:cNvSpPr txBox="1"/>
          <p:nvPr/>
        </p:nvSpPr>
        <p:spPr>
          <a:xfrm>
            <a:off x="818275" y="15504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p:txBody>
      </p:sp>
      <p:pic>
        <p:nvPicPr>
          <p:cNvPr id="516" name="Google Shape;516;p58"/>
          <p:cNvPicPr preferRelativeResize="0"/>
          <p:nvPr/>
        </p:nvPicPr>
        <p:blipFill rotWithShape="1">
          <a:blip r:embed="rId4">
            <a:alphaModFix/>
          </a:blip>
          <a:srcRect b="0" l="0" r="0" t="0"/>
          <a:stretch/>
        </p:blipFill>
        <p:spPr>
          <a:xfrm>
            <a:off x="1557063" y="3228175"/>
            <a:ext cx="2371725" cy="1762125"/>
          </a:xfrm>
          <a:prstGeom prst="rect">
            <a:avLst/>
          </a:prstGeom>
          <a:noFill/>
          <a:ln>
            <a:noFill/>
          </a:ln>
        </p:spPr>
      </p:pic>
      <p:pic>
        <p:nvPicPr>
          <p:cNvPr id="517" name="Google Shape;517;p58"/>
          <p:cNvPicPr preferRelativeResize="0"/>
          <p:nvPr/>
        </p:nvPicPr>
        <p:blipFill rotWithShape="1">
          <a:blip r:embed="rId5">
            <a:alphaModFix/>
          </a:blip>
          <a:srcRect b="0" l="0" r="0" t="0"/>
          <a:stretch/>
        </p:blipFill>
        <p:spPr>
          <a:xfrm>
            <a:off x="7890850" y="93625"/>
            <a:ext cx="1186525" cy="1186525"/>
          </a:xfrm>
          <a:prstGeom prst="rect">
            <a:avLst/>
          </a:prstGeom>
          <a:noFill/>
          <a:ln>
            <a:noFill/>
          </a:ln>
        </p:spPr>
      </p:pic>
      <p:pic>
        <p:nvPicPr>
          <p:cNvPr id="518" name="Google Shape;518;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522" name="Shape 522"/>
        <p:cNvGrpSpPr/>
        <p:nvPr/>
      </p:nvGrpSpPr>
      <p:grpSpPr>
        <a:xfrm>
          <a:off x="0" y="0"/>
          <a:ext cx="0" cy="0"/>
          <a:chOff x="0" y="0"/>
          <a:chExt cx="0" cy="0"/>
        </a:xfrm>
      </p:grpSpPr>
      <p:pic>
        <p:nvPicPr>
          <p:cNvPr id="523" name="Google Shape;523;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24" name="Google Shape;524;p59"/>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25" name="Google Shape;525;p59"/>
          <p:cNvSpPr txBox="1"/>
          <p:nvPr/>
        </p:nvSpPr>
        <p:spPr>
          <a:xfrm>
            <a:off x="1626300" y="130967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pic>
        <p:nvPicPr>
          <p:cNvPr id="526" name="Google Shape;526;p59"/>
          <p:cNvPicPr preferRelativeResize="0"/>
          <p:nvPr/>
        </p:nvPicPr>
        <p:blipFill>
          <a:blip r:embed="rId5">
            <a:alphaModFix/>
          </a:blip>
          <a:stretch>
            <a:fillRect/>
          </a:stretch>
        </p:blipFill>
        <p:spPr>
          <a:xfrm>
            <a:off x="3405188" y="2104175"/>
            <a:ext cx="2333625" cy="1905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2" name="Google Shape;532;p60"/>
          <p:cNvSpPr txBox="1"/>
          <p:nvPr/>
        </p:nvSpPr>
        <p:spPr>
          <a:xfrm>
            <a:off x="792751" y="250550"/>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ESPACIO EXTERIOR</a:t>
            </a:r>
            <a:endParaRPr b="0" i="1" sz="4000" u="none" cap="none" strike="noStrike">
              <a:solidFill>
                <a:srgbClr val="000000"/>
              </a:solidFill>
              <a:latin typeface="Anton"/>
              <a:ea typeface="Anton"/>
              <a:cs typeface="Anton"/>
              <a:sym typeface="Anton"/>
            </a:endParaRPr>
          </a:p>
        </p:txBody>
      </p:sp>
      <p:sp>
        <p:nvSpPr>
          <p:cNvPr id="533" name="Google Shape;533;p60"/>
          <p:cNvSpPr txBox="1"/>
          <p:nvPr/>
        </p:nvSpPr>
        <p:spPr>
          <a:xfrm>
            <a:off x="609475" y="1214450"/>
            <a:ext cx="4016100" cy="362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300" u="none" cap="none" strike="noStrike">
                <a:solidFill>
                  <a:srgbClr val="000000"/>
                </a:solidFill>
                <a:latin typeface="Anton"/>
                <a:ea typeface="Anton"/>
                <a:cs typeface="Anton"/>
                <a:sym typeface="Anton"/>
              </a:rPr>
              <a:t>Margin (márgenes)</a:t>
            </a:r>
            <a:endParaRPr b="0" i="1" sz="23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Las propiedades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margin-top, margin-right, margin-bottom y margin-left</a:t>
            </a:r>
            <a:r>
              <a:rPr b="0" i="0" lang="es" sz="1800" u="none" cap="none" strike="noStrike">
                <a:solidFill>
                  <a:srgbClr val="000000"/>
                </a:solidFill>
                <a:latin typeface="Helvetica Neue Light"/>
                <a:ea typeface="Helvetica Neue Light"/>
                <a:cs typeface="Helvetica Neue Light"/>
                <a:sym typeface="Helvetica Neue Light"/>
              </a:rPr>
              <a:t> se utilizan para definir los márgenes de cada uno de los lados del elemento por separado.</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Puedes definir los 4 lados (forma abreviada “</a:t>
            </a:r>
            <a:r>
              <a:rPr b="0" i="1" lang="es" sz="1800" u="none" cap="none" strike="noStrike">
                <a:solidFill>
                  <a:srgbClr val="000000"/>
                </a:solidFill>
                <a:latin typeface="Helvetica Neue Light"/>
                <a:ea typeface="Helvetica Neue Light"/>
                <a:cs typeface="Helvetica Neue Light"/>
                <a:sym typeface="Helvetica Neue Light"/>
              </a:rPr>
              <a:t>margin</a:t>
            </a:r>
            <a:r>
              <a:rPr b="0" i="0" lang="es" sz="1800" u="none" cap="none" strike="noStrike">
                <a:solidFill>
                  <a:srgbClr val="000000"/>
                </a:solidFill>
                <a:latin typeface="Helvetica Neue Light"/>
                <a:ea typeface="Helvetica Neue Light"/>
                <a:cs typeface="Helvetica Neue Light"/>
                <a:sym typeface="Helvetica Neue Light"/>
              </a:rPr>
              <a:t>”) o sólo aquellos que necesites.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sp>
        <p:nvSpPr>
          <p:cNvPr id="534" name="Google Shape;534;p60"/>
          <p:cNvSpPr txBox="1"/>
          <p:nvPr/>
        </p:nvSpPr>
        <p:spPr>
          <a:xfrm>
            <a:off x="6562050" y="2592150"/>
            <a:ext cx="2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5" name="Google Shape;535;p60"/>
          <p:cNvSpPr/>
          <p:nvPr/>
        </p:nvSpPr>
        <p:spPr>
          <a:xfrm>
            <a:off x="4388250" y="1497651"/>
            <a:ext cx="4366200" cy="28905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0"/>
          <p:cNvSpPr/>
          <p:nvPr/>
        </p:nvSpPr>
        <p:spPr>
          <a:xfrm>
            <a:off x="5525250" y="2499125"/>
            <a:ext cx="2092200" cy="10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0"/>
          <p:cNvSpPr txBox="1"/>
          <p:nvPr/>
        </p:nvSpPr>
        <p:spPr>
          <a:xfrm>
            <a:off x="5872350" y="2768375"/>
            <a:ext cx="1398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latin typeface="Helvetica Neue"/>
                <a:ea typeface="Helvetica Neue"/>
                <a:cs typeface="Helvetica Neue"/>
                <a:sym typeface="Helvetica Neue"/>
              </a:rPr>
              <a:t>Caja</a:t>
            </a:r>
            <a:endParaRPr b="1" sz="1800">
              <a:latin typeface="Helvetica Neue"/>
              <a:ea typeface="Helvetica Neue"/>
              <a:cs typeface="Helvetica Neue"/>
              <a:sym typeface="Helvetica Neue"/>
            </a:endParaRPr>
          </a:p>
        </p:txBody>
      </p:sp>
      <p:cxnSp>
        <p:nvCxnSpPr>
          <p:cNvPr id="538" name="Google Shape;538;p60"/>
          <p:cNvCxnSpPr>
            <a:stCxn id="536" idx="0"/>
            <a:endCxn id="535" idx="0"/>
          </p:cNvCxnSpPr>
          <p:nvPr/>
        </p:nvCxnSpPr>
        <p:spPr>
          <a:xfrm rot="10800000">
            <a:off x="6571350" y="1497725"/>
            <a:ext cx="0" cy="1001400"/>
          </a:xfrm>
          <a:prstGeom prst="straightConnector1">
            <a:avLst/>
          </a:prstGeom>
          <a:noFill/>
          <a:ln cap="flat" cmpd="sng" w="9525">
            <a:solidFill>
              <a:schemeClr val="dk2"/>
            </a:solidFill>
            <a:prstDash val="solid"/>
            <a:round/>
            <a:headEnd len="med" w="med" type="triangle"/>
            <a:tailEnd len="med" w="med" type="triangle"/>
          </a:ln>
        </p:spPr>
      </p:cxnSp>
      <p:cxnSp>
        <p:nvCxnSpPr>
          <p:cNvPr id="539" name="Google Shape;539;p60"/>
          <p:cNvCxnSpPr>
            <a:stCxn id="535" idx="2"/>
          </p:cNvCxnSpPr>
          <p:nvPr/>
        </p:nvCxnSpPr>
        <p:spPr>
          <a:xfrm rot="10800000">
            <a:off x="6571350" y="3558651"/>
            <a:ext cx="0" cy="829500"/>
          </a:xfrm>
          <a:prstGeom prst="straightConnector1">
            <a:avLst/>
          </a:prstGeom>
          <a:noFill/>
          <a:ln cap="flat" cmpd="sng" w="9525">
            <a:solidFill>
              <a:schemeClr val="dk2"/>
            </a:solidFill>
            <a:prstDash val="solid"/>
            <a:round/>
            <a:headEnd len="med" w="med" type="triangle"/>
            <a:tailEnd len="med" w="med" type="triangle"/>
          </a:ln>
        </p:spPr>
      </p:cxnSp>
      <p:cxnSp>
        <p:nvCxnSpPr>
          <p:cNvPr id="540" name="Google Shape;540;p60"/>
          <p:cNvCxnSpPr/>
          <p:nvPr/>
        </p:nvCxnSpPr>
        <p:spPr>
          <a:xfrm rot="10800000">
            <a:off x="4384450" y="2995925"/>
            <a:ext cx="1132800" cy="6600"/>
          </a:xfrm>
          <a:prstGeom prst="straightConnector1">
            <a:avLst/>
          </a:prstGeom>
          <a:noFill/>
          <a:ln cap="flat" cmpd="sng" w="9525">
            <a:solidFill>
              <a:schemeClr val="dk2"/>
            </a:solidFill>
            <a:prstDash val="solid"/>
            <a:round/>
            <a:headEnd len="med" w="med" type="triangle"/>
            <a:tailEnd len="med" w="med" type="triangle"/>
          </a:ln>
        </p:spPr>
      </p:cxnSp>
      <p:cxnSp>
        <p:nvCxnSpPr>
          <p:cNvPr id="541" name="Google Shape;541;p60"/>
          <p:cNvCxnSpPr/>
          <p:nvPr/>
        </p:nvCxnSpPr>
        <p:spPr>
          <a:xfrm rot="10800000">
            <a:off x="7625450" y="2990825"/>
            <a:ext cx="1128600" cy="16800"/>
          </a:xfrm>
          <a:prstGeom prst="straightConnector1">
            <a:avLst/>
          </a:prstGeom>
          <a:noFill/>
          <a:ln cap="flat" cmpd="sng" w="9525">
            <a:solidFill>
              <a:schemeClr val="dk2"/>
            </a:solidFill>
            <a:prstDash val="solid"/>
            <a:round/>
            <a:headEnd len="med" w="med" type="triangle"/>
            <a:tailEnd len="med" w="med" type="triangle"/>
          </a:ln>
        </p:spPr>
      </p:cxnSp>
      <p:sp>
        <p:nvSpPr>
          <p:cNvPr id="542" name="Google Shape;542;p60"/>
          <p:cNvSpPr txBox="1"/>
          <p:nvPr/>
        </p:nvSpPr>
        <p:spPr>
          <a:xfrm>
            <a:off x="6571350" y="1769488"/>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a:ea typeface="Helvetica Neue"/>
                <a:cs typeface="Helvetica Neue"/>
                <a:sym typeface="Helvetica Neue"/>
              </a:rPr>
              <a:t>margin-top</a:t>
            </a:r>
            <a:endParaRPr>
              <a:latin typeface="Helvetica Neue"/>
              <a:ea typeface="Helvetica Neue"/>
              <a:cs typeface="Helvetica Neue"/>
              <a:sym typeface="Helvetica Neue"/>
            </a:endParaRPr>
          </a:p>
        </p:txBody>
      </p:sp>
      <p:sp>
        <p:nvSpPr>
          <p:cNvPr id="543" name="Google Shape;543;p60"/>
          <p:cNvSpPr txBox="1"/>
          <p:nvPr/>
        </p:nvSpPr>
        <p:spPr>
          <a:xfrm>
            <a:off x="7617450" y="2990825"/>
            <a:ext cx="15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a:ea typeface="Helvetica Neue"/>
                <a:cs typeface="Helvetica Neue"/>
                <a:sym typeface="Helvetica Neue"/>
              </a:rPr>
              <a:t>margin-right</a:t>
            </a:r>
            <a:endParaRPr>
              <a:latin typeface="Helvetica Neue"/>
              <a:ea typeface="Helvetica Neue"/>
              <a:cs typeface="Helvetica Neue"/>
              <a:sym typeface="Helvetica Neue"/>
            </a:endParaRPr>
          </a:p>
        </p:txBody>
      </p:sp>
      <p:sp>
        <p:nvSpPr>
          <p:cNvPr id="544" name="Google Shape;544;p60"/>
          <p:cNvSpPr txBox="1"/>
          <p:nvPr/>
        </p:nvSpPr>
        <p:spPr>
          <a:xfrm>
            <a:off x="4388250" y="2990850"/>
            <a:ext cx="52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a:ea typeface="Helvetica Neue"/>
                <a:cs typeface="Helvetica Neue"/>
                <a:sym typeface="Helvetica Neue"/>
              </a:rPr>
              <a:t>margin-left</a:t>
            </a:r>
            <a:endParaRPr>
              <a:latin typeface="Helvetica Neue"/>
              <a:ea typeface="Helvetica Neue"/>
              <a:cs typeface="Helvetica Neue"/>
              <a:sym typeface="Helvetica Neue"/>
            </a:endParaRPr>
          </a:p>
        </p:txBody>
      </p:sp>
      <p:sp>
        <p:nvSpPr>
          <p:cNvPr id="545" name="Google Shape;545;p60"/>
          <p:cNvSpPr txBox="1"/>
          <p:nvPr/>
        </p:nvSpPr>
        <p:spPr>
          <a:xfrm>
            <a:off x="6562050" y="3744750"/>
            <a:ext cx="139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Helvetica Neue"/>
                <a:ea typeface="Helvetica Neue"/>
                <a:cs typeface="Helvetica Neue"/>
                <a:sym typeface="Helvetica Neue"/>
              </a:rPr>
              <a:t>margin-bottom</a:t>
            </a:r>
            <a:endParaRPr>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1" name="Google Shape;551;p61"/>
          <p:cNvSpPr txBox="1"/>
          <p:nvPr/>
        </p:nvSpPr>
        <p:spPr>
          <a:xfrm>
            <a:off x="2807099" y="452025"/>
            <a:ext cx="3529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CÓDIGO EJEMPLO</a:t>
            </a:r>
            <a:endParaRPr b="0" i="1" sz="4000" u="none" cap="none" strike="noStrike">
              <a:solidFill>
                <a:srgbClr val="000000"/>
              </a:solidFill>
              <a:latin typeface="Anton"/>
              <a:ea typeface="Anton"/>
              <a:cs typeface="Anton"/>
              <a:sym typeface="Anton"/>
            </a:endParaRPr>
          </a:p>
        </p:txBody>
      </p:sp>
      <p:sp>
        <p:nvSpPr>
          <p:cNvPr id="552" name="Google Shape;552;p61"/>
          <p:cNvSpPr txBox="1"/>
          <p:nvPr/>
        </p:nvSpPr>
        <p:spPr>
          <a:xfrm>
            <a:off x="3818650" y="1445400"/>
            <a:ext cx="4366200" cy="2918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100" u="none" cap="none" strike="noStrike">
                <a:solidFill>
                  <a:srgbClr val="800000"/>
                </a:solidFill>
                <a:latin typeface="Consolas"/>
                <a:ea typeface="Consolas"/>
                <a:cs typeface="Consolas"/>
                <a:sym typeface="Consolas"/>
              </a:rPr>
              <a:t>div</a:t>
            </a:r>
            <a:r>
              <a:rPr b="0" i="0" lang="es" sz="1100" u="none" cap="none" strike="noStrike">
                <a:solidFill>
                  <a:srgbClr val="000000"/>
                </a:solidFill>
                <a:latin typeface="Consolas"/>
                <a:ea typeface="Consolas"/>
                <a:cs typeface="Consolas"/>
                <a:sym typeface="Consolas"/>
              </a:rPr>
              <a:t>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margin-top</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5px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margin-right</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10px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margin-bottom</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12px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margin-left</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15px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8000"/>
                </a:solidFill>
                <a:latin typeface="Consolas"/>
                <a:ea typeface="Consolas"/>
                <a:cs typeface="Consolas"/>
                <a:sym typeface="Consolas"/>
              </a:rPr>
              <a:t>/* forma abreviada pone en top, right, bottom, left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800000"/>
                </a:solidFill>
                <a:latin typeface="Consolas"/>
                <a:ea typeface="Consolas"/>
                <a:cs typeface="Consolas"/>
                <a:sym typeface="Consolas"/>
              </a:rPr>
              <a:t>div</a:t>
            </a:r>
            <a:r>
              <a:rPr b="0" i="0" lang="es" sz="1100" u="none" cap="none" strike="noStrike">
                <a:solidFill>
                  <a:srgbClr val="000000"/>
                </a:solidFill>
                <a:latin typeface="Consolas"/>
                <a:ea typeface="Consolas"/>
                <a:cs typeface="Consolas"/>
                <a:sym typeface="Consolas"/>
              </a:rPr>
              <a:t> { </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margin</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5px</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10px</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12px</a:t>
            </a:r>
            <a:r>
              <a:rPr b="0" i="0" lang="es" sz="1100" u="none" cap="none" strike="noStrike">
                <a:solidFill>
                  <a:srgbClr val="000000"/>
                </a:solidFill>
                <a:latin typeface="Consolas"/>
                <a:ea typeface="Consolas"/>
                <a:cs typeface="Consolas"/>
                <a:sym typeface="Consolas"/>
              </a:rPr>
              <a:t> </a:t>
            </a:r>
            <a:r>
              <a:rPr b="0" i="0" lang="es" sz="1100" u="none" cap="none" strike="noStrike">
                <a:solidFill>
                  <a:srgbClr val="09885A"/>
                </a:solidFill>
                <a:latin typeface="Consolas"/>
                <a:ea typeface="Consolas"/>
                <a:cs typeface="Consolas"/>
                <a:sym typeface="Consolas"/>
              </a:rPr>
              <a:t>15px</a:t>
            </a: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100" u="none" cap="none" strike="noStrike">
                <a:solidFill>
                  <a:srgbClr val="000000"/>
                </a:solidFill>
                <a:latin typeface="Consolas"/>
                <a:ea typeface="Consolas"/>
                <a:cs typeface="Consolas"/>
                <a:sym typeface="Consolas"/>
              </a:rPr>
              <a:t>}</a:t>
            </a:r>
            <a:endParaRPr b="0" i="0" sz="11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p:txBody>
      </p:sp>
      <p:sp>
        <p:nvSpPr>
          <p:cNvPr id="553" name="Google Shape;553;p61"/>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Más información sobre Margin</a:t>
            </a:r>
            <a:r>
              <a:rPr b="0" i="0" lang="es" sz="1200" u="none" cap="none" strike="noStrike">
                <a:solidFill>
                  <a:srgbClr val="000000"/>
                </a:solidFill>
                <a:latin typeface="Helvetica Neue Light"/>
                <a:ea typeface="Helvetica Neue Light"/>
                <a:cs typeface="Helvetica Neue Light"/>
                <a:sym typeface="Helvetica Neue Light"/>
              </a:rPr>
              <a:t> | Nota: se pueden resumir los 4 lados poniendo solo “margin: valor”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554" name="Google Shape;554;p61"/>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5" name="Google Shape;555;p61"/>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6" name="Google Shape;556;p61"/>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7" name="Google Shape;557;p61"/>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8" name="Google Shape;558;p61"/>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59" name="Google Shape;559;p61"/>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5px</a:t>
            </a:r>
            <a:endParaRPr b="1" i="0" sz="1800" u="none" cap="none" strike="noStrike">
              <a:solidFill>
                <a:srgbClr val="000000"/>
              </a:solidFill>
              <a:latin typeface="Lato"/>
              <a:ea typeface="Lato"/>
              <a:cs typeface="Lato"/>
              <a:sym typeface="Lato"/>
            </a:endParaRPr>
          </a:p>
        </p:txBody>
      </p:sp>
      <p:sp>
        <p:nvSpPr>
          <p:cNvPr id="560" name="Google Shape;560;p61"/>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10px</a:t>
            </a:r>
            <a:endParaRPr b="1" i="0" sz="1800" u="none" cap="none" strike="noStrike">
              <a:solidFill>
                <a:srgbClr val="000000"/>
              </a:solidFill>
              <a:latin typeface="Lato"/>
              <a:ea typeface="Lato"/>
              <a:cs typeface="Lato"/>
              <a:sym typeface="Lato"/>
            </a:endParaRPr>
          </a:p>
        </p:txBody>
      </p:sp>
      <p:sp>
        <p:nvSpPr>
          <p:cNvPr id="561" name="Google Shape;561;p61"/>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12px</a:t>
            </a:r>
            <a:endParaRPr b="1" i="0" sz="1800" u="none" cap="none" strike="noStrike">
              <a:solidFill>
                <a:srgbClr val="000000"/>
              </a:solidFill>
              <a:latin typeface="Lato"/>
              <a:ea typeface="Lato"/>
              <a:cs typeface="Lato"/>
              <a:sym typeface="Lato"/>
            </a:endParaRPr>
          </a:p>
        </p:txBody>
      </p:sp>
      <p:sp>
        <p:nvSpPr>
          <p:cNvPr id="562" name="Google Shape;562;p61"/>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15px</a:t>
            </a:r>
            <a:endParaRPr b="1" i="0" sz="1800" u="none" cap="none" strike="noStrike">
              <a:solidFill>
                <a:srgbClr val="000000"/>
              </a:solidFill>
              <a:latin typeface="Lato"/>
              <a:ea typeface="Lato"/>
              <a:cs typeface="Lato"/>
              <a:sym typeface="Lato"/>
            </a:endParaRPr>
          </a:p>
        </p:txBody>
      </p:sp>
      <p:cxnSp>
        <p:nvCxnSpPr>
          <p:cNvPr id="563" name="Google Shape;563;p61"/>
          <p:cNvCxnSpPr/>
          <p:nvPr/>
        </p:nvCxnSpPr>
        <p:spPr>
          <a:xfrm>
            <a:off x="2704825" y="2238750"/>
            <a:ext cx="351900" cy="513600"/>
          </a:xfrm>
          <a:prstGeom prst="straightConnector1">
            <a:avLst/>
          </a:prstGeom>
          <a:noFill/>
          <a:ln cap="flat" cmpd="sng" w="28575">
            <a:solidFill>
              <a:srgbClr val="FF00FF"/>
            </a:solidFill>
            <a:prstDash val="solid"/>
            <a:round/>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95475" y="1487550"/>
            <a:ext cx="3426900" cy="216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Etiqueta IFRAME: </a:t>
            </a:r>
            <a:r>
              <a:rPr lang="es">
                <a:solidFill>
                  <a:schemeClr val="dk1"/>
                </a:solidFill>
                <a:latin typeface="Helvetica Neue Light"/>
                <a:ea typeface="Helvetica Neue Light"/>
                <a:cs typeface="Helvetica Neue Light"/>
                <a:sym typeface="Helvetica Neue Light"/>
              </a:rPr>
              <a:t>e</a:t>
            </a:r>
            <a:r>
              <a:rPr b="0" i="0" lang="es" sz="1400" u="none" cap="none" strike="noStrike">
                <a:solidFill>
                  <a:schemeClr val="dk1"/>
                </a:solidFill>
                <a:latin typeface="Helvetica Neue Light"/>
                <a:ea typeface="Helvetica Neue Light"/>
                <a:cs typeface="Helvetica Neue Light"/>
                <a:sym typeface="Helvetica Neue Light"/>
              </a:rPr>
              <a:t>s un elemento HTML que permite insertar o incrustar un documento HTML dentro de un documento HTML principal.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CSS (Cascading Style Sheets):</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es un lenguaje web para aplicar formato visual (color, tamaño, separación y ubicación) al HTML. Con él puedes cambiar por completo el aspecto de cualquier etiqueta HTML.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84" name="Google Shape;84;p1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3</a:t>
            </a:r>
            <a:endParaRPr b="0" i="1" sz="2000" u="none" cap="none" strike="noStrike">
              <a:solidFill>
                <a:srgbClr val="000000"/>
              </a:solidFill>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7"/>
          <p:cNvSpPr txBox="1"/>
          <p:nvPr/>
        </p:nvSpPr>
        <p:spPr>
          <a:xfrm>
            <a:off x="4808575" y="1203600"/>
            <a:ext cx="3695100" cy="273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Padre e hijos: </a:t>
            </a:r>
            <a:r>
              <a:rPr b="0" i="0" lang="es" sz="1400" u="none" cap="none" strike="noStrike">
                <a:solidFill>
                  <a:schemeClr val="dk1"/>
                </a:solidFill>
                <a:latin typeface="Helvetica Neue Light"/>
                <a:ea typeface="Helvetica Neue Light"/>
                <a:cs typeface="Helvetica Neue Light"/>
                <a:sym typeface="Helvetica Neue Light"/>
              </a:rPr>
              <a:t>es un concepto que se aplica cuando tienes una etiqueta “dentro” de otra.  Esto te habilita a agregar atributos específicos a “hijos”, sin alterar los del “padre”.</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Class:</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generalmente se utiliza para darle estilos a cierta parte del código.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Atributo ID:</a:t>
            </a:r>
            <a:r>
              <a:rPr b="0" i="0" lang="es" sz="14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suele usarse para nombrar porciones de código y sectores, como por ejemplo cuando quieres nombrar distintas secciones.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9" name="Google Shape;569;p62"/>
          <p:cNvSpPr txBox="1"/>
          <p:nvPr/>
        </p:nvSpPr>
        <p:spPr>
          <a:xfrm>
            <a:off x="792751" y="238600"/>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ESPACIO INTERIOR</a:t>
            </a:r>
            <a:endParaRPr b="0" i="1" sz="4000" u="none" cap="none" strike="noStrike">
              <a:solidFill>
                <a:srgbClr val="000000"/>
              </a:solidFill>
              <a:latin typeface="Anton"/>
              <a:ea typeface="Anton"/>
              <a:cs typeface="Anton"/>
              <a:sym typeface="Anton"/>
            </a:endParaRPr>
          </a:p>
        </p:txBody>
      </p:sp>
      <p:sp>
        <p:nvSpPr>
          <p:cNvPr id="570" name="Google Shape;570;p62"/>
          <p:cNvSpPr txBox="1"/>
          <p:nvPr/>
        </p:nvSpPr>
        <p:spPr>
          <a:xfrm>
            <a:off x="619700" y="1306950"/>
            <a:ext cx="40161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200" u="none" cap="none" strike="noStrike">
                <a:solidFill>
                  <a:srgbClr val="000000"/>
                </a:solidFill>
                <a:latin typeface="Anton"/>
                <a:ea typeface="Anton"/>
                <a:cs typeface="Anton"/>
                <a:sym typeface="Anton"/>
              </a:rPr>
              <a:t>Padding (relleno)</a:t>
            </a:r>
            <a:endParaRPr b="0" i="1" sz="22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Las propiedades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padding-top, padding-right, padding-bottom y padding-left</a:t>
            </a:r>
            <a:r>
              <a:rPr b="0" i="0" lang="es" sz="1800" u="none" cap="none" strike="noStrike">
                <a:solidFill>
                  <a:srgbClr val="000000"/>
                </a:solidFill>
                <a:latin typeface="Helvetica Neue Light"/>
                <a:ea typeface="Helvetica Neue Light"/>
                <a:cs typeface="Helvetica Neue Light"/>
                <a:sym typeface="Helvetica Neue Light"/>
              </a:rPr>
              <a:t> se utilizan para definir los espacios internos de cada uno de los lados del elemento, por separado.</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Puedes definir los </a:t>
            </a:r>
            <a:r>
              <a:rPr lang="es" sz="1800">
                <a:latin typeface="Helvetica Neue Light"/>
                <a:ea typeface="Helvetica Neue Light"/>
                <a:cs typeface="Helvetica Neue Light"/>
                <a:sym typeface="Helvetica Neue Light"/>
              </a:rPr>
              <a:t>cuatro </a:t>
            </a:r>
            <a:r>
              <a:rPr b="0" i="0" lang="es" sz="1800" u="none" cap="none" strike="noStrike">
                <a:solidFill>
                  <a:srgbClr val="000000"/>
                </a:solidFill>
                <a:latin typeface="Helvetica Neue Light"/>
                <a:ea typeface="Helvetica Neue Light"/>
                <a:cs typeface="Helvetica Neue Light"/>
                <a:sym typeface="Helvetica Neue Light"/>
              </a:rPr>
              <a:t>lados (forma abreviada “</a:t>
            </a:r>
            <a:r>
              <a:rPr b="0" i="1" lang="es" sz="1800" u="none" cap="none" strike="noStrike">
                <a:solidFill>
                  <a:srgbClr val="000000"/>
                </a:solidFill>
                <a:latin typeface="Helvetica Neue Light"/>
                <a:ea typeface="Helvetica Neue Light"/>
                <a:cs typeface="Helvetica Neue Light"/>
                <a:sym typeface="Helvetica Neue Light"/>
              </a:rPr>
              <a:t>padding</a:t>
            </a:r>
            <a:r>
              <a:rPr b="0" i="0" lang="es" sz="1800" u="none" cap="none" strike="noStrike">
                <a:solidFill>
                  <a:srgbClr val="000000"/>
                </a:solidFill>
                <a:latin typeface="Helvetica Neue Light"/>
                <a:ea typeface="Helvetica Neue Light"/>
                <a:cs typeface="Helvetica Neue Light"/>
                <a:sym typeface="Helvetica Neue Light"/>
              </a:rPr>
              <a:t>”) o sólo aquellos que necesites.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571" name="Google Shape;571;p62"/>
          <p:cNvPicPr preferRelativeResize="0"/>
          <p:nvPr/>
        </p:nvPicPr>
        <p:blipFill rotWithShape="1">
          <a:blip r:embed="rId4">
            <a:alphaModFix/>
          </a:blip>
          <a:srcRect b="0" l="0" r="0" t="0"/>
          <a:stretch/>
        </p:blipFill>
        <p:spPr>
          <a:xfrm>
            <a:off x="4635800" y="1381438"/>
            <a:ext cx="4203400" cy="328152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7" name="Google Shape;577;p63"/>
          <p:cNvSpPr txBox="1"/>
          <p:nvPr/>
        </p:nvSpPr>
        <p:spPr>
          <a:xfrm>
            <a:off x="654122" y="209715"/>
            <a:ext cx="62379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CÓDIGO EJEMPLO</a:t>
            </a:r>
            <a:endParaRPr b="0" i="1" sz="4000" u="none" cap="none" strike="noStrike">
              <a:solidFill>
                <a:srgbClr val="000000"/>
              </a:solidFill>
              <a:latin typeface="Anton"/>
              <a:ea typeface="Anton"/>
              <a:cs typeface="Anton"/>
              <a:sym typeface="Anton"/>
            </a:endParaRPr>
          </a:p>
        </p:txBody>
      </p:sp>
      <p:sp>
        <p:nvSpPr>
          <p:cNvPr id="578" name="Google Shape;578;p63"/>
          <p:cNvSpPr txBox="1"/>
          <p:nvPr/>
        </p:nvSpPr>
        <p:spPr>
          <a:xfrm>
            <a:off x="4792675" y="0"/>
            <a:ext cx="4351200" cy="4590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padding-top</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padding-right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padding-bottom</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padding-left</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8000"/>
                </a:solidFill>
                <a:latin typeface="Consolas"/>
                <a:ea typeface="Consolas"/>
                <a:cs typeface="Consolas"/>
                <a:sym typeface="Consolas"/>
              </a:rPr>
              <a:t>/* forma abreviada */</a:t>
            </a:r>
            <a:endParaRPr b="0" i="0" sz="16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800000"/>
                </a:solidFill>
                <a:latin typeface="Consolas"/>
                <a:ea typeface="Consolas"/>
                <a:cs typeface="Consolas"/>
                <a:sym typeface="Consolas"/>
              </a:rPr>
              <a:t>div</a:t>
            </a:r>
            <a:r>
              <a:rPr b="0" i="0" lang="e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padding</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5px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10px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12px</a:t>
            </a:r>
            <a:r>
              <a:rPr b="0" i="0" lang="es" sz="1600" u="none" cap="none" strike="noStrike">
                <a:solidFill>
                  <a:srgbClr val="000000"/>
                </a:solidFill>
                <a:latin typeface="Consolas"/>
                <a:ea typeface="Consolas"/>
                <a:cs typeface="Consolas"/>
                <a:sym typeface="Consolas"/>
              </a:rPr>
              <a:t> </a:t>
            </a:r>
            <a:r>
              <a:rPr b="0" i="0" lang="es" sz="1600" u="none" cap="none" strike="noStrike">
                <a:solidFill>
                  <a:srgbClr val="09885A"/>
                </a:solidFill>
                <a:latin typeface="Consolas"/>
                <a:ea typeface="Consolas"/>
                <a:cs typeface="Consolas"/>
                <a:sym typeface="Consolas"/>
              </a:rPr>
              <a:t>15px</a:t>
            </a: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600" u="none" cap="none" strike="noStrike">
                <a:solidFill>
                  <a:srgbClr val="000000"/>
                </a:solidFill>
                <a:latin typeface="Consolas"/>
                <a:ea typeface="Consolas"/>
                <a:cs typeface="Consolas"/>
                <a:sym typeface="Consolas"/>
              </a:rPr>
              <a:t>}</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onsolas"/>
              <a:ea typeface="Consolas"/>
              <a:cs typeface="Consolas"/>
              <a:sym typeface="Consolas"/>
            </a:endParaRPr>
          </a:p>
        </p:txBody>
      </p:sp>
      <p:sp>
        <p:nvSpPr>
          <p:cNvPr id="579" name="Google Shape;579;p63"/>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Más información sobre padding</a:t>
            </a:r>
            <a:r>
              <a:rPr b="0" i="0" lang="es" sz="1200" u="none" cap="none" strike="noStrike">
                <a:solidFill>
                  <a:srgbClr val="000000"/>
                </a:solidFill>
                <a:latin typeface="Helvetica Neue Light"/>
                <a:ea typeface="Helvetica Neue Light"/>
                <a:cs typeface="Helvetica Neue Light"/>
                <a:sym typeface="Helvetica Neue Light"/>
              </a:rPr>
              <a:t> | Nota: se pueden resumir los 4 lados poniendo solo “margin: valor”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580" name="Google Shape;580;p63"/>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1" name="Google Shape;581;p63"/>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2" name="Google Shape;582;p63"/>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3" name="Google Shape;583;p63"/>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4" name="Google Shape;584;p63"/>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Lato"/>
              <a:ea typeface="Lato"/>
              <a:cs typeface="Lato"/>
              <a:sym typeface="Lato"/>
            </a:endParaRPr>
          </a:p>
        </p:txBody>
      </p:sp>
      <p:sp>
        <p:nvSpPr>
          <p:cNvPr id="585" name="Google Shape;585;p63"/>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5px</a:t>
            </a:r>
            <a:endParaRPr b="1" i="0" sz="1800" u="none" cap="none" strike="noStrike">
              <a:solidFill>
                <a:srgbClr val="000000"/>
              </a:solidFill>
              <a:latin typeface="Lato"/>
              <a:ea typeface="Lato"/>
              <a:cs typeface="Lato"/>
              <a:sym typeface="Lato"/>
            </a:endParaRPr>
          </a:p>
        </p:txBody>
      </p:sp>
      <p:sp>
        <p:nvSpPr>
          <p:cNvPr id="586" name="Google Shape;586;p63"/>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10px</a:t>
            </a:r>
            <a:endParaRPr b="1" i="0" sz="1800" u="none" cap="none" strike="noStrike">
              <a:solidFill>
                <a:srgbClr val="000000"/>
              </a:solidFill>
              <a:latin typeface="Lato"/>
              <a:ea typeface="Lato"/>
              <a:cs typeface="Lato"/>
              <a:sym typeface="Lato"/>
            </a:endParaRPr>
          </a:p>
        </p:txBody>
      </p:sp>
      <p:sp>
        <p:nvSpPr>
          <p:cNvPr id="587" name="Google Shape;587;p63"/>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12px</a:t>
            </a:r>
            <a:endParaRPr b="1" i="0" sz="1800" u="none" cap="none" strike="noStrike">
              <a:solidFill>
                <a:srgbClr val="000000"/>
              </a:solidFill>
              <a:latin typeface="Lato"/>
              <a:ea typeface="Lato"/>
              <a:cs typeface="Lato"/>
              <a:sym typeface="Lato"/>
            </a:endParaRPr>
          </a:p>
        </p:txBody>
      </p:sp>
      <p:sp>
        <p:nvSpPr>
          <p:cNvPr id="588" name="Google Shape;588;p63"/>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s" sz="1800" u="none" cap="none" strike="noStrike">
                <a:solidFill>
                  <a:srgbClr val="000000"/>
                </a:solidFill>
                <a:latin typeface="Lato"/>
                <a:ea typeface="Lato"/>
                <a:cs typeface="Lato"/>
                <a:sym typeface="Lato"/>
              </a:rPr>
              <a:t>15px</a:t>
            </a:r>
            <a:endParaRPr b="1" i="0" sz="1800" u="none" cap="none" strike="noStrike">
              <a:solidFill>
                <a:srgbClr val="000000"/>
              </a:solidFill>
              <a:latin typeface="Lato"/>
              <a:ea typeface="Lato"/>
              <a:cs typeface="Lato"/>
              <a:sym typeface="Lato"/>
            </a:endParaRPr>
          </a:p>
        </p:txBody>
      </p:sp>
      <p:cxnSp>
        <p:nvCxnSpPr>
          <p:cNvPr id="589" name="Google Shape;589;p63"/>
          <p:cNvCxnSpPr/>
          <p:nvPr/>
        </p:nvCxnSpPr>
        <p:spPr>
          <a:xfrm>
            <a:off x="2704825" y="2238750"/>
            <a:ext cx="351900" cy="5136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593" name="Shape 593"/>
        <p:cNvGrpSpPr/>
        <p:nvPr/>
      </p:nvGrpSpPr>
      <p:grpSpPr>
        <a:xfrm>
          <a:off x="0" y="0"/>
          <a:ext cx="0" cy="0"/>
          <a:chOff x="0" y="0"/>
          <a:chExt cx="0" cy="0"/>
        </a:xfrm>
      </p:grpSpPr>
      <p:pic>
        <p:nvPicPr>
          <p:cNvPr id="594" name="Google Shape;594;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95" name="Google Shape;595;p6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96" name="Google Shape;596;p64"/>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2" name="Google Shape;602;p65"/>
          <p:cNvSpPr txBox="1"/>
          <p:nvPr/>
        </p:nvSpPr>
        <p:spPr>
          <a:xfrm>
            <a:off x="792751" y="226625"/>
            <a:ext cx="75585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BORDES</a:t>
            </a:r>
            <a:endParaRPr b="0" i="1" sz="4000" u="none" cap="none" strike="noStrike">
              <a:solidFill>
                <a:srgbClr val="000000"/>
              </a:solidFill>
              <a:latin typeface="Anton"/>
              <a:ea typeface="Anton"/>
              <a:cs typeface="Anton"/>
              <a:sym typeface="Anton"/>
            </a:endParaRPr>
          </a:p>
        </p:txBody>
      </p:sp>
      <p:sp>
        <p:nvSpPr>
          <p:cNvPr id="603" name="Google Shape;603;p65"/>
          <p:cNvSpPr txBox="1"/>
          <p:nvPr/>
        </p:nvSpPr>
        <p:spPr>
          <a:xfrm>
            <a:off x="619700" y="1143675"/>
            <a:ext cx="40161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rPr b="0" i="1" lang="es" sz="2200" u="none" cap="none" strike="noStrike">
                <a:solidFill>
                  <a:srgbClr val="000000"/>
                </a:solidFill>
                <a:latin typeface="Anton"/>
                <a:ea typeface="Anton"/>
                <a:cs typeface="Anton"/>
                <a:sym typeface="Anton"/>
              </a:rPr>
              <a:t>Border</a:t>
            </a:r>
            <a:endParaRPr b="0" i="1" sz="22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Las propiedades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border-top, border-right, border-bottom, y border-left</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se utilizan para definir los bordes de cada lado del elemento por separado.</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Puedes definir los </a:t>
            </a:r>
            <a:r>
              <a:rPr lang="es" sz="1800">
                <a:latin typeface="Helvetica Neue Light"/>
                <a:ea typeface="Helvetica Neue Light"/>
                <a:cs typeface="Helvetica Neue Light"/>
                <a:sym typeface="Helvetica Neue Light"/>
              </a:rPr>
              <a:t>cuatro</a:t>
            </a:r>
            <a:r>
              <a:rPr b="0" i="0" lang="es" sz="1800" u="none" cap="none" strike="noStrike">
                <a:solidFill>
                  <a:srgbClr val="000000"/>
                </a:solidFill>
                <a:latin typeface="Helvetica Neue Light"/>
                <a:ea typeface="Helvetica Neue Light"/>
                <a:cs typeface="Helvetica Neue Light"/>
                <a:sym typeface="Helvetica Neue Light"/>
              </a:rPr>
              <a:t> lados (forma abreviada “</a:t>
            </a:r>
            <a:r>
              <a:rPr b="0" i="1" lang="es" sz="1800" u="none" cap="none" strike="noStrike">
                <a:solidFill>
                  <a:srgbClr val="000000"/>
                </a:solidFill>
                <a:latin typeface="Helvetica Neue Light"/>
                <a:ea typeface="Helvetica Neue Light"/>
                <a:cs typeface="Helvetica Neue Light"/>
                <a:sym typeface="Helvetica Neue Light"/>
              </a:rPr>
              <a:t>border</a:t>
            </a:r>
            <a:r>
              <a:rPr b="0" i="0" lang="es" sz="1800" u="none" cap="none" strike="noStrike">
                <a:solidFill>
                  <a:srgbClr val="000000"/>
                </a:solidFill>
                <a:latin typeface="Helvetica Neue Light"/>
                <a:ea typeface="Helvetica Neue Light"/>
                <a:cs typeface="Helvetica Neue Light"/>
                <a:sym typeface="Helvetica Neue Light"/>
              </a:rPr>
              <a:t>”) o sólo aquellos que necesites.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604" name="Google Shape;604;p65"/>
          <p:cNvPicPr preferRelativeResize="0"/>
          <p:nvPr/>
        </p:nvPicPr>
        <p:blipFill rotWithShape="1">
          <a:blip r:embed="rId4">
            <a:alphaModFix/>
          </a:blip>
          <a:srcRect b="0" l="0" r="0" t="0"/>
          <a:stretch/>
        </p:blipFill>
        <p:spPr>
          <a:xfrm>
            <a:off x="4746325" y="1573650"/>
            <a:ext cx="4203401" cy="243675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0" name="Google Shape;610;p66"/>
          <p:cNvSpPr txBox="1"/>
          <p:nvPr/>
        </p:nvSpPr>
        <p:spPr>
          <a:xfrm>
            <a:off x="1531801" y="362800"/>
            <a:ext cx="75585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BORDES</a:t>
            </a:r>
            <a:endParaRPr b="0" i="1" sz="4000" u="none" cap="none" strike="noStrike">
              <a:solidFill>
                <a:srgbClr val="000000"/>
              </a:solidFill>
              <a:latin typeface="Anton"/>
              <a:ea typeface="Anton"/>
              <a:cs typeface="Anton"/>
              <a:sym typeface="Anton"/>
            </a:endParaRPr>
          </a:p>
        </p:txBody>
      </p:sp>
      <p:sp>
        <p:nvSpPr>
          <p:cNvPr id="611" name="Google Shape;611;p66"/>
          <p:cNvSpPr txBox="1"/>
          <p:nvPr/>
        </p:nvSpPr>
        <p:spPr>
          <a:xfrm>
            <a:off x="619700" y="1153875"/>
            <a:ext cx="4016100" cy="3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None/>
            </a:pPr>
            <a:r>
              <a:t/>
            </a:r>
            <a:endParaRPr b="0" i="1" sz="2300" u="none" cap="none" strike="noStrike">
              <a:solidFill>
                <a:srgbClr val="000000"/>
              </a:solidFill>
              <a:latin typeface="Anton"/>
              <a:ea typeface="Anton"/>
              <a:cs typeface="Anton"/>
              <a:sym typeface="Anton"/>
            </a:endParaRPr>
          </a:p>
          <a:p>
            <a:pPr indent="0" lvl="0" marL="0" marR="0" rtl="0" algn="l">
              <a:lnSpc>
                <a:spcPct val="115000"/>
              </a:lnSpc>
              <a:spcBef>
                <a:spcPts val="600"/>
              </a:spcBef>
              <a:spcAft>
                <a:spcPts val="0"/>
              </a:spcAft>
              <a:buNone/>
            </a:pPr>
            <a:r>
              <a:rPr lang="es" sz="1800">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A diferencia de los márgenes y padding, los bordes se forman con 3 valores: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Tipo de borde (</a:t>
            </a:r>
            <a:r>
              <a:rPr b="0" i="0" lang="es"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border-style</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Grosor (-width).</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Color (-color).</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0" i="0" sz="1600" u="none" cap="none" strike="noStrike">
              <a:solidFill>
                <a:srgbClr val="000000"/>
              </a:solidFill>
              <a:highlight>
                <a:srgbClr val="FFFFFF"/>
              </a:highlight>
              <a:latin typeface="Didact Gothic"/>
              <a:ea typeface="Didact Gothic"/>
              <a:cs typeface="Didact Gothic"/>
              <a:sym typeface="Didact Gothic"/>
            </a:endParaRPr>
          </a:p>
        </p:txBody>
      </p:sp>
      <p:pic>
        <p:nvPicPr>
          <p:cNvPr id="612" name="Google Shape;612;p66"/>
          <p:cNvPicPr preferRelativeResize="0"/>
          <p:nvPr/>
        </p:nvPicPr>
        <p:blipFill rotWithShape="1">
          <a:blip r:embed="rId5">
            <a:alphaModFix/>
          </a:blip>
          <a:srcRect b="0" l="0" r="0" t="0"/>
          <a:stretch/>
        </p:blipFill>
        <p:spPr>
          <a:xfrm>
            <a:off x="4799500" y="222825"/>
            <a:ext cx="4122699" cy="4436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8" name="Google Shape;618;p67"/>
          <p:cNvSpPr txBox="1"/>
          <p:nvPr/>
        </p:nvSpPr>
        <p:spPr>
          <a:xfrm>
            <a:off x="1766522" y="3117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BORDES</a:t>
            </a:r>
            <a:endParaRPr b="0" i="1" sz="4000" u="none" cap="none" strike="noStrike">
              <a:solidFill>
                <a:srgbClr val="000000"/>
              </a:solidFill>
              <a:latin typeface="Anton"/>
              <a:ea typeface="Anton"/>
              <a:cs typeface="Anton"/>
              <a:sym typeface="Anton"/>
            </a:endParaRPr>
          </a:p>
        </p:txBody>
      </p:sp>
      <p:sp>
        <p:nvSpPr>
          <p:cNvPr id="619" name="Google Shape;619;p67"/>
          <p:cNvSpPr txBox="1"/>
          <p:nvPr/>
        </p:nvSpPr>
        <p:spPr>
          <a:xfrm>
            <a:off x="1101900" y="161715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500" u="none" cap="none" strike="noStrike">
                <a:solidFill>
                  <a:srgbClr val="800000"/>
                </a:solidFill>
                <a:latin typeface="Consolas"/>
                <a:ea typeface="Consolas"/>
                <a:cs typeface="Consolas"/>
                <a:sym typeface="Consolas"/>
              </a:rPr>
              <a:t>div</a:t>
            </a:r>
            <a:r>
              <a:rPr b="0" i="0" lang="es"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border-top</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5px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red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FF0000"/>
                </a:solidFill>
                <a:latin typeface="Consolas"/>
                <a:ea typeface="Consolas"/>
                <a:cs typeface="Consolas"/>
                <a:sym typeface="Consolas"/>
              </a:rPr>
              <a:t>border-right</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10px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cyan</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border-bottom</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7px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green</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457200" marR="0" rtl="0" algn="l">
              <a:lnSpc>
                <a:spcPct val="150000"/>
              </a:lnSpc>
              <a:spcBef>
                <a:spcPts val="0"/>
              </a:spcBef>
              <a:spcAft>
                <a:spcPts val="0"/>
              </a:spcAft>
              <a:buNone/>
            </a:pPr>
            <a:r>
              <a:rPr b="0" i="0" lang="es" sz="1500" u="none" cap="none" strike="noStrike">
                <a:solidFill>
                  <a:srgbClr val="FF0000"/>
                </a:solidFill>
                <a:latin typeface="Consolas"/>
                <a:ea typeface="Consolas"/>
                <a:cs typeface="Consolas"/>
                <a:sym typeface="Consolas"/>
              </a:rPr>
              <a:t>border-left</a:t>
            </a:r>
            <a:r>
              <a:rPr b="0" i="0" lang="es" sz="1500" u="none" cap="none" strike="noStrike">
                <a:solidFill>
                  <a:srgbClr val="000000"/>
                </a:solidFill>
                <a:latin typeface="Consolas"/>
                <a:ea typeface="Consolas"/>
                <a:cs typeface="Consolas"/>
                <a:sym typeface="Consolas"/>
              </a:rPr>
              <a:t>:</a:t>
            </a:r>
            <a:r>
              <a:rPr b="0" i="0" lang="es" sz="1500" u="none" cap="none" strike="noStrike">
                <a:solidFill>
                  <a:srgbClr val="0451A5"/>
                </a:solidFill>
                <a:latin typeface="Consolas"/>
                <a:ea typeface="Consolas"/>
                <a:cs typeface="Consolas"/>
                <a:sym typeface="Consolas"/>
              </a:rPr>
              <a:t>solid</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9885A"/>
                </a:solidFill>
                <a:latin typeface="Consolas"/>
                <a:ea typeface="Consolas"/>
                <a:cs typeface="Consolas"/>
                <a:sym typeface="Consolas"/>
              </a:rPr>
              <a:t>12px</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yellow</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620" name="Google Shape;620;p67"/>
          <p:cNvSpPr txBox="1"/>
          <p:nvPr/>
        </p:nvSpPr>
        <p:spPr>
          <a:xfrm>
            <a:off x="1101900" y="1228238"/>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21" name="Google Shape;621;p67"/>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622" name="Google Shape;622;p67"/>
          <p:cNvSpPr txBox="1"/>
          <p:nvPr/>
        </p:nvSpPr>
        <p:spPr>
          <a:xfrm>
            <a:off x="730200" y="4641525"/>
            <a:ext cx="66483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none" cap="none" strike="noStrike">
                <a:solidFill>
                  <a:srgbClr val="000000"/>
                </a:solidFill>
                <a:latin typeface="Helvetica Neue Light"/>
                <a:ea typeface="Helvetica Neue Light"/>
                <a:cs typeface="Helvetica Neue Light"/>
                <a:sym typeface="Helvetica Neue Light"/>
              </a:rPr>
              <a:t>Valores comunes: estilo grosor color| </a:t>
            </a:r>
            <a:r>
              <a:rPr b="0" i="0" lang="es" sz="12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Ejemplos y más información</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623" name="Google Shape;623;p67"/>
          <p:cNvPicPr preferRelativeResize="0"/>
          <p:nvPr/>
        </p:nvPicPr>
        <p:blipFill rotWithShape="1">
          <a:blip r:embed="rId5">
            <a:alphaModFix/>
          </a:blip>
          <a:srcRect b="0" l="0" r="0" t="0"/>
          <a:stretch/>
        </p:blipFill>
        <p:spPr>
          <a:xfrm>
            <a:off x="4994913" y="2295075"/>
            <a:ext cx="3791426" cy="124537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627" name="Shape 627"/>
        <p:cNvGrpSpPr/>
        <p:nvPr/>
      </p:nvGrpSpPr>
      <p:grpSpPr>
        <a:xfrm>
          <a:off x="0" y="0"/>
          <a:ext cx="0" cy="0"/>
          <a:chOff x="0" y="0"/>
          <a:chExt cx="0" cy="0"/>
        </a:xfrm>
      </p:grpSpPr>
      <p:pic>
        <p:nvPicPr>
          <p:cNvPr id="628" name="Google Shape;628;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6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30" name="Google Shape;630;p68"/>
          <p:cNvSpPr txBox="1"/>
          <p:nvPr/>
        </p:nvSpPr>
        <p:spPr>
          <a:xfrm>
            <a:off x="1626300" y="15826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pic>
        <p:nvPicPr>
          <p:cNvPr id="631" name="Google Shape;631;p68"/>
          <p:cNvPicPr preferRelativeResize="0"/>
          <p:nvPr/>
        </p:nvPicPr>
        <p:blipFill>
          <a:blip r:embed="rId5">
            <a:alphaModFix/>
          </a:blip>
          <a:stretch>
            <a:fillRect/>
          </a:stretch>
        </p:blipFill>
        <p:spPr>
          <a:xfrm>
            <a:off x="2913775" y="2459500"/>
            <a:ext cx="3316450" cy="1872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5" name="Shape 635"/>
        <p:cNvGrpSpPr/>
        <p:nvPr/>
      </p:nvGrpSpPr>
      <p:grpSpPr>
        <a:xfrm>
          <a:off x="0" y="0"/>
          <a:ext cx="0" cy="0"/>
          <a:chOff x="0" y="0"/>
          <a:chExt cx="0" cy="0"/>
        </a:xfrm>
      </p:grpSpPr>
      <p:sp>
        <p:nvSpPr>
          <p:cNvPr id="636" name="Google Shape;636;p6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E0FF00"/>
                </a:solidFill>
                <a:latin typeface="Anton"/>
                <a:ea typeface="Anton"/>
                <a:cs typeface="Anton"/>
                <a:sym typeface="Anton"/>
              </a:rPr>
              <a:t>DISPLAY</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2" name="Google Shape;642;p70"/>
          <p:cNvSpPr txBox="1"/>
          <p:nvPr/>
        </p:nvSpPr>
        <p:spPr>
          <a:xfrm>
            <a:off x="772801" y="3105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b="0" i="1" lang="es" sz="3800" u="none" cap="none" strike="noStrike">
                <a:solidFill>
                  <a:srgbClr val="000000"/>
                </a:solidFill>
                <a:latin typeface="Anton"/>
                <a:ea typeface="Anton"/>
                <a:cs typeface="Anton"/>
                <a:sym typeface="Anton"/>
              </a:rPr>
              <a:t>TIPOS DE ELEMENTOS</a:t>
            </a:r>
            <a:endParaRPr b="0" i="1" sz="3800" u="none" cap="none" strike="noStrike">
              <a:solidFill>
                <a:srgbClr val="000000"/>
              </a:solidFill>
              <a:latin typeface="Anton"/>
              <a:ea typeface="Anton"/>
              <a:cs typeface="Anton"/>
              <a:sym typeface="Anton"/>
            </a:endParaRPr>
          </a:p>
        </p:txBody>
      </p:sp>
      <p:sp>
        <p:nvSpPr>
          <p:cNvPr id="643" name="Google Shape;643;p70"/>
          <p:cNvSpPr txBox="1"/>
          <p:nvPr/>
        </p:nvSpPr>
        <p:spPr>
          <a:xfrm>
            <a:off x="339150" y="1527900"/>
            <a:ext cx="8465700" cy="33306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rgbClr val="3DFFBC"/>
              </a:buClr>
              <a:buSzPts val="1900"/>
              <a:buFont typeface="Didact Gothic"/>
              <a:buChar char="●"/>
            </a:pPr>
            <a:r>
              <a:rPr b="0" i="0" lang="es" sz="1900" u="none" cap="none" strike="noStrike">
                <a:solidFill>
                  <a:srgbClr val="000000"/>
                </a:solidFill>
                <a:latin typeface="Helvetica Neue Light"/>
                <a:ea typeface="Helvetica Neue Light"/>
                <a:cs typeface="Helvetica Neue Light"/>
                <a:sym typeface="Helvetica Neue Light"/>
              </a:rPr>
              <a:t>El estándar HTML clasifica a todos sus elementos en dos grandes grupos: elementos </a:t>
            </a:r>
            <a:r>
              <a:rPr b="1" i="0" lang="es" sz="1900" u="none" cap="none" strike="noStrike">
                <a:solidFill>
                  <a:srgbClr val="000000"/>
                </a:solidFill>
                <a:latin typeface="Helvetica Neue"/>
                <a:ea typeface="Helvetica Neue"/>
                <a:cs typeface="Helvetica Neue"/>
                <a:sym typeface="Helvetica Neue"/>
              </a:rPr>
              <a:t>en línea (</a:t>
            </a:r>
            <a:r>
              <a:rPr b="1" i="1" lang="es" sz="1900" u="none" cap="none" strike="noStrike">
                <a:solidFill>
                  <a:srgbClr val="000000"/>
                </a:solidFill>
                <a:latin typeface="Helvetica Neue"/>
                <a:ea typeface="Helvetica Neue"/>
                <a:cs typeface="Helvetica Neue"/>
                <a:sym typeface="Helvetica Neue"/>
              </a:rPr>
              <a:t>inline</a:t>
            </a:r>
            <a:r>
              <a:rPr b="1" i="0" lang="es" sz="1900" u="none" cap="none" strike="noStrike">
                <a:solidFill>
                  <a:srgbClr val="000000"/>
                </a:solidFill>
                <a:latin typeface="Helvetica Neue"/>
                <a:ea typeface="Helvetica Neue"/>
                <a:cs typeface="Helvetica Neue"/>
                <a:sym typeface="Helvetica Neue"/>
              </a:rPr>
              <a:t>)</a:t>
            </a:r>
            <a:r>
              <a:rPr b="0" i="0" lang="es" sz="1900" u="none" cap="none" strike="noStrike">
                <a:solidFill>
                  <a:srgbClr val="000000"/>
                </a:solidFill>
                <a:latin typeface="Helvetica Neue Light"/>
                <a:ea typeface="Helvetica Neue Light"/>
                <a:cs typeface="Helvetica Neue Light"/>
                <a:sym typeface="Helvetica Neue Light"/>
              </a:rPr>
              <a:t> y </a:t>
            </a:r>
            <a:r>
              <a:rPr b="1" i="0" lang="es" sz="1900" u="none" cap="none" strike="noStrike">
                <a:solidFill>
                  <a:srgbClr val="000000"/>
                </a:solidFill>
                <a:latin typeface="Helvetica Neue"/>
                <a:ea typeface="Helvetica Neue"/>
                <a:cs typeface="Helvetica Neue"/>
                <a:sym typeface="Helvetica Neue"/>
              </a:rPr>
              <a:t>de bloque (</a:t>
            </a:r>
            <a:r>
              <a:rPr b="1" i="1" lang="es" sz="1900" u="none" cap="none" strike="noStrike">
                <a:solidFill>
                  <a:srgbClr val="000000"/>
                </a:solidFill>
                <a:latin typeface="Helvetica Neue"/>
                <a:ea typeface="Helvetica Neue"/>
                <a:cs typeface="Helvetica Neue"/>
                <a:sym typeface="Helvetica Neue"/>
              </a:rPr>
              <a:t>block</a:t>
            </a:r>
            <a:r>
              <a:rPr b="1" i="0" lang="es" sz="1900" u="none" cap="none" strike="noStrike">
                <a:solidFill>
                  <a:srgbClr val="000000"/>
                </a:solidFill>
                <a:latin typeface="Helvetica Neue"/>
                <a:ea typeface="Helvetica Neue"/>
                <a:cs typeface="Helvetica Neue"/>
                <a:sym typeface="Helvetica Neue"/>
              </a:rPr>
              <a:t>).</a:t>
            </a:r>
            <a:endParaRPr b="1" i="0" sz="1900" u="none" cap="none" strike="noStrike">
              <a:solidFill>
                <a:srgbClr val="000000"/>
              </a:solidFill>
              <a:latin typeface="Helvetica Neue"/>
              <a:ea typeface="Helvetica Neue"/>
              <a:cs typeface="Helvetica Neue"/>
              <a:sym typeface="Helvetica Neue"/>
            </a:endParaRPr>
          </a:p>
          <a:p>
            <a:pPr indent="-349250" lvl="0" marL="457200" marR="0" rtl="0" algn="l">
              <a:lnSpc>
                <a:spcPct val="115000"/>
              </a:lnSpc>
              <a:spcBef>
                <a:spcPts val="1200"/>
              </a:spcBef>
              <a:spcAft>
                <a:spcPts val="0"/>
              </a:spcAft>
              <a:buClr>
                <a:srgbClr val="3DFFBC"/>
              </a:buClr>
              <a:buSzPts val="1900"/>
              <a:buFont typeface="Didact Gothic"/>
              <a:buChar char="●"/>
            </a:pPr>
            <a:r>
              <a:rPr b="0" i="0" lang="es" sz="1900" u="none" cap="none" strike="noStrike">
                <a:solidFill>
                  <a:srgbClr val="000000"/>
                </a:solidFill>
                <a:latin typeface="Helvetica Neue Light"/>
                <a:ea typeface="Helvetica Neue Light"/>
                <a:cs typeface="Helvetica Neue Light"/>
                <a:sym typeface="Helvetica Neue Light"/>
              </a:rPr>
              <a:t>Los </a:t>
            </a:r>
            <a:r>
              <a:rPr b="0" i="0" lang="es" sz="1900" u="none" cap="none" strike="noStrike">
                <a:solidFill>
                  <a:srgbClr val="000000"/>
                </a:solidFill>
                <a:highlight>
                  <a:srgbClr val="A6FFCA"/>
                </a:highlight>
                <a:latin typeface="Helvetica Neue Light"/>
                <a:ea typeface="Helvetica Neue Light"/>
                <a:cs typeface="Helvetica Neue Light"/>
                <a:sym typeface="Helvetica Neue Light"/>
              </a:rPr>
              <a:t>elementos de bloque</a:t>
            </a:r>
            <a:r>
              <a:rPr b="0" i="0" lang="es" sz="1900" u="none" cap="none" strike="noStrike">
                <a:solidFill>
                  <a:srgbClr val="000000"/>
                </a:solidFill>
                <a:latin typeface="Helvetica Neue Light"/>
                <a:ea typeface="Helvetica Neue Light"/>
                <a:cs typeface="Helvetica Neue Light"/>
                <a:sym typeface="Helvetica Neue Light"/>
              </a:rPr>
              <a:t> siempre empiezan en una nueva línea, y ocupan todo el espacio disponible hasta el final de la misma (100%). </a:t>
            </a:r>
            <a:endParaRPr b="0" i="0" sz="1900" u="none" cap="none" strike="noStrike">
              <a:solidFill>
                <a:srgbClr val="000000"/>
              </a:solidFill>
              <a:latin typeface="Helvetica Neue Light"/>
              <a:ea typeface="Helvetica Neue Light"/>
              <a:cs typeface="Helvetica Neue Light"/>
              <a:sym typeface="Helvetica Neue Light"/>
            </a:endParaRPr>
          </a:p>
          <a:p>
            <a:pPr indent="-349250" lvl="0" marL="457200" marR="0" rtl="0" algn="l">
              <a:lnSpc>
                <a:spcPct val="115000"/>
              </a:lnSpc>
              <a:spcBef>
                <a:spcPts val="1200"/>
              </a:spcBef>
              <a:spcAft>
                <a:spcPts val="1200"/>
              </a:spcAft>
              <a:buClr>
                <a:srgbClr val="3DFFBC"/>
              </a:buClr>
              <a:buSzPts val="1900"/>
              <a:buFont typeface="Didact Gothic"/>
              <a:buChar char="●"/>
            </a:pPr>
            <a:r>
              <a:rPr b="0" i="0" lang="es" sz="1900" u="none" cap="none" strike="noStrike">
                <a:solidFill>
                  <a:srgbClr val="000000"/>
                </a:solidFill>
                <a:latin typeface="Helvetica Neue Light"/>
                <a:ea typeface="Helvetica Neue Light"/>
                <a:cs typeface="Helvetica Neue Light"/>
                <a:sym typeface="Helvetica Neue Light"/>
              </a:rPr>
              <a:t>Por otra parte, </a:t>
            </a:r>
            <a:r>
              <a:rPr b="0" i="0" lang="es" sz="1900" u="none" cap="none" strike="noStrike">
                <a:solidFill>
                  <a:srgbClr val="000000"/>
                </a:solidFill>
                <a:highlight>
                  <a:srgbClr val="A6FFCA"/>
                </a:highlight>
                <a:latin typeface="Helvetica Neue Light"/>
                <a:ea typeface="Helvetica Neue Light"/>
                <a:cs typeface="Helvetica Neue Light"/>
                <a:sym typeface="Helvetica Neue Light"/>
              </a:rPr>
              <a:t>los elementos en línea</a:t>
            </a:r>
            <a:r>
              <a:rPr b="0" i="0" lang="es" sz="1900" u="none" cap="none" strike="noStrike">
                <a:solidFill>
                  <a:srgbClr val="000000"/>
                </a:solidFill>
                <a:latin typeface="Helvetica Neue Light"/>
                <a:ea typeface="Helvetica Neue Light"/>
                <a:cs typeface="Helvetica Neue Light"/>
                <a:sym typeface="Helvetica Neue Light"/>
              </a:rPr>
              <a:t> no empiezan necesariamente en nueva línea y sólo ocupan el espacio necesario para mostrar sus contenidos.</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644" name="Google Shape;644;p70"/>
          <p:cNvSpPr txBox="1"/>
          <p:nvPr/>
        </p:nvSpPr>
        <p:spPr>
          <a:xfrm>
            <a:off x="772800" y="4590100"/>
            <a:ext cx="34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Helvetica Neue"/>
                <a:ea typeface="Helvetica Neue"/>
                <a:cs typeface="Helvetica Neue"/>
                <a:sym typeface="Helvetica Neue"/>
              </a:rPr>
              <a:t>Fuente: </a:t>
            </a:r>
            <a:r>
              <a:rPr lang="es">
                <a:latin typeface="Helvetica Neue Light"/>
                <a:ea typeface="Helvetica Neue Light"/>
                <a:cs typeface="Helvetica Neue Light"/>
                <a:sym typeface="Helvetica Neue Light"/>
              </a:rPr>
              <a:t>https://developer.mozilla.org/es/</a:t>
            </a:r>
            <a:endParaRPr>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0" name="Google Shape;650;p71"/>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None/>
            </a:pPr>
            <a:r>
              <a:rPr b="0" i="1" lang="es" sz="3800" u="none" cap="none" strike="noStrike">
                <a:solidFill>
                  <a:srgbClr val="000000"/>
                </a:solidFill>
                <a:latin typeface="Anton"/>
                <a:ea typeface="Anton"/>
                <a:cs typeface="Anton"/>
                <a:sym typeface="Anton"/>
              </a:rPr>
              <a:t>TIPOS DE ELEMENTOS</a:t>
            </a:r>
            <a:endParaRPr i="1" sz="3800">
              <a:latin typeface="Anton"/>
              <a:ea typeface="Anton"/>
              <a:cs typeface="Anton"/>
              <a:sym typeface="Anton"/>
            </a:endParaRPr>
          </a:p>
          <a:p>
            <a:pPr indent="0" lvl="0" marL="0" rtl="0" algn="ctr">
              <a:lnSpc>
                <a:spcPct val="115000"/>
              </a:lnSpc>
              <a:spcBef>
                <a:spcPts val="2000"/>
              </a:spcBef>
              <a:spcAft>
                <a:spcPts val="1200"/>
              </a:spcAft>
              <a:buClr>
                <a:schemeClr val="dk1"/>
              </a:buClr>
              <a:buFont typeface="Arial"/>
              <a:buNone/>
            </a:pPr>
            <a:r>
              <a:t/>
            </a:r>
            <a:endParaRPr i="1" sz="2000">
              <a:latin typeface="Anton"/>
              <a:ea typeface="Anton"/>
              <a:cs typeface="Anton"/>
              <a:sym typeface="Anton"/>
            </a:endParaRPr>
          </a:p>
        </p:txBody>
      </p:sp>
      <p:pic>
        <p:nvPicPr>
          <p:cNvPr id="651" name="Google Shape;651;p71"/>
          <p:cNvPicPr preferRelativeResize="0"/>
          <p:nvPr/>
        </p:nvPicPr>
        <p:blipFill rotWithShape="1">
          <a:blip r:embed="rId4">
            <a:alphaModFix/>
          </a:blip>
          <a:srcRect b="0" l="0" r="0" t="0"/>
          <a:stretch/>
        </p:blipFill>
        <p:spPr>
          <a:xfrm>
            <a:off x="1693750" y="1513700"/>
            <a:ext cx="5756500" cy="3145926"/>
          </a:xfrm>
          <a:prstGeom prst="rect">
            <a:avLst/>
          </a:prstGeom>
          <a:noFill/>
          <a:ln>
            <a:noFill/>
          </a:ln>
        </p:spPr>
      </p:pic>
      <p:sp>
        <p:nvSpPr>
          <p:cNvPr id="652" name="Google Shape;652;p71"/>
          <p:cNvSpPr txBox="1"/>
          <p:nvPr/>
        </p:nvSpPr>
        <p:spPr>
          <a:xfrm>
            <a:off x="3072000" y="891800"/>
            <a:ext cx="30000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000"/>
              </a:spcBef>
              <a:spcAft>
                <a:spcPts val="1200"/>
              </a:spcAft>
              <a:buNone/>
            </a:pPr>
            <a:r>
              <a:rPr i="1" lang="es" sz="2000">
                <a:solidFill>
                  <a:schemeClr val="dk1"/>
                </a:solidFill>
                <a:latin typeface="Anton"/>
                <a:ea typeface="Anton"/>
                <a:cs typeface="Anton"/>
                <a:sym typeface="Anton"/>
              </a:rPr>
              <a:t>Representación gráfica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483500" y="14822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400" u="none" cap="none" strike="noStrike">
                <a:solidFill>
                  <a:srgbClr val="000000"/>
                </a:solidFill>
                <a:highlight>
                  <a:srgbClr val="A6FFCA"/>
                </a:highlight>
                <a:latin typeface="Helvetica Neue"/>
                <a:ea typeface="Helvetica Neue"/>
                <a:cs typeface="Helvetica Neue"/>
                <a:sym typeface="Helvetica Neue"/>
              </a:rPr>
              <a:t>Joroba de camello:</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permite que se puedan leer de forma más simple palabras compuestas.</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i="0" lang="es" sz="1400" u="none" cap="none" strike="noStrike">
                <a:solidFill>
                  <a:srgbClr val="000000"/>
                </a:solidFill>
                <a:highlight>
                  <a:srgbClr val="A6FFCA"/>
                </a:highlight>
                <a:latin typeface="Helvetica Neue"/>
                <a:ea typeface="Helvetica Neue"/>
                <a:cs typeface="Helvetica Neue"/>
                <a:sym typeface="Helvetica Neue"/>
              </a:rPr>
              <a:t>Reset CSS: </a:t>
            </a:r>
            <a:r>
              <a:rPr b="0" i="0" lang="es" sz="1400" u="none" cap="none" strike="noStrike">
                <a:solidFill>
                  <a:srgbClr val="000000"/>
                </a:solidFill>
                <a:latin typeface="Helvetica Neue Light"/>
                <a:ea typeface="Helvetica Neue Light"/>
                <a:cs typeface="Helvetica Neue Light"/>
                <a:sym typeface="Helvetica Neue Light"/>
              </a:rPr>
              <a:t>contienen en su código fuente definiciones para propiedades problemáticas, que los diseñadores necesitan unificar desde un principio.</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2" name="Google Shape;92;p18"/>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None/>
            </a:pPr>
            <a:r>
              <a:rPr b="0" i="1" lang="es" sz="2000" u="none" cap="none" strike="noStrike">
                <a:solidFill>
                  <a:srgbClr val="000000"/>
                </a:solidFill>
                <a:latin typeface="Anton"/>
                <a:ea typeface="Anton"/>
                <a:cs typeface="Anton"/>
                <a:sym typeface="Anton"/>
              </a:rPr>
              <a:t>Clase </a:t>
            </a:r>
            <a:r>
              <a:rPr i="1" lang="es" sz="2000">
                <a:latin typeface="Anton"/>
                <a:ea typeface="Anton"/>
                <a:cs typeface="Anton"/>
                <a:sym typeface="Anton"/>
              </a:rPr>
              <a:t>3</a:t>
            </a:r>
            <a:endParaRPr b="0" i="1" sz="2000" u="none" cap="none" strike="noStrike">
              <a:solidFill>
                <a:srgbClr val="000000"/>
              </a:solidFill>
              <a:latin typeface="Anton"/>
              <a:ea typeface="Anton"/>
              <a:cs typeface="Anton"/>
              <a:sym typeface="Anton"/>
            </a:endParaRPr>
          </a:p>
        </p:txBody>
      </p:sp>
      <p:pic>
        <p:nvPicPr>
          <p:cNvPr id="93" name="Google Shape;93;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4" name="Google Shape;94;p18"/>
          <p:cNvSpPr txBox="1"/>
          <p:nvPr/>
        </p:nvSpPr>
        <p:spPr>
          <a:xfrm>
            <a:off x="4755900" y="144132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1400" u="none" cap="none" strike="noStrike">
                <a:solidFill>
                  <a:srgbClr val="000000"/>
                </a:solidFill>
                <a:latin typeface="Helvetica Neue"/>
                <a:ea typeface="Helvetica Neue"/>
                <a:cs typeface="Helvetica Neue"/>
                <a:sym typeface="Helvetica Neue"/>
              </a:rPr>
              <a:t>Unidades de medidas</a:t>
            </a:r>
            <a:endParaRPr b="1">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i="0" lang="es" sz="1400" u="none" cap="none" strike="noStrike">
                <a:solidFill>
                  <a:srgbClr val="000000"/>
                </a:solidFill>
                <a:latin typeface="Helvetica Neue"/>
                <a:ea typeface="Helvetica Neue"/>
                <a:cs typeface="Helvetica Neue"/>
                <a:sym typeface="Helvetica Neue"/>
              </a:rPr>
              <a:t>Absolutas</a:t>
            </a:r>
            <a:endParaRPr b="1" i="0" sz="1400" u="none" cap="none" strike="noStrike">
              <a:solidFill>
                <a:srgbClr val="000000"/>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rgbClr val="000000"/>
              </a:buClr>
              <a:buSzPts val="1400"/>
              <a:buFont typeface="Helvetica Neue Light"/>
              <a:buChar char="●"/>
            </a:pPr>
            <a:r>
              <a:rPr b="1" i="0" lang="es" sz="1400" u="none" cap="none" strike="noStrike">
                <a:solidFill>
                  <a:srgbClr val="000000"/>
                </a:solidFill>
                <a:highlight>
                  <a:srgbClr val="A6FFCA"/>
                </a:highlight>
                <a:latin typeface="Helvetica Neue"/>
                <a:ea typeface="Helvetica Neue"/>
                <a:cs typeface="Helvetica Neue"/>
                <a:sym typeface="Helvetica Neue"/>
              </a:rPr>
              <a:t>Px (pixels):</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es la unidad que usan las pantallas. </a:t>
            </a:r>
            <a:endParaRPr b="0" i="0" sz="14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None/>
            </a:pPr>
            <a:r>
              <a:t/>
            </a:r>
            <a:endParaRPr>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i="0" lang="es" sz="1400" u="none" cap="none" strike="noStrike">
                <a:solidFill>
                  <a:srgbClr val="000000"/>
                </a:solidFill>
                <a:latin typeface="Helvetica Neue"/>
                <a:ea typeface="Helvetica Neue"/>
                <a:cs typeface="Helvetica Neue"/>
                <a:sym typeface="Helvetica Neue"/>
              </a:rPr>
              <a:t>Relativas</a:t>
            </a:r>
            <a:endParaRPr b="1" i="0" sz="1400" u="none" cap="none" strike="noStrike">
              <a:solidFill>
                <a:srgbClr val="000000"/>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rgbClr val="000000"/>
              </a:buClr>
              <a:buSzPts val="1400"/>
              <a:buFont typeface="Helvetica Neue Light"/>
              <a:buChar char="●"/>
            </a:pPr>
            <a:r>
              <a:rPr b="1" i="0" lang="es" sz="1400" u="none" cap="none" strike="noStrike">
                <a:solidFill>
                  <a:srgbClr val="000000"/>
                </a:solidFill>
                <a:highlight>
                  <a:srgbClr val="A6FFCA"/>
                </a:highlight>
                <a:latin typeface="Helvetica Neue"/>
                <a:ea typeface="Helvetica Neue"/>
                <a:cs typeface="Helvetica Neue"/>
                <a:sym typeface="Helvetica Neue"/>
              </a:rPr>
              <a:t>Rem:</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relativa a la configuración de tamaño de la raíz (etiqueta html). </a:t>
            </a:r>
            <a:endParaRPr b="0" i="0" sz="1400" u="none" cap="none" strike="noStrike">
              <a:solidFill>
                <a:srgbClr val="000000"/>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rgbClr val="000000"/>
              </a:buClr>
              <a:buSzPts val="1400"/>
              <a:buFont typeface="Helvetica Neue Light"/>
              <a:buChar char="●"/>
            </a:pPr>
            <a:r>
              <a:rPr b="1" i="0" lang="es" sz="1400" u="none" cap="none" strike="noStrike">
                <a:solidFill>
                  <a:srgbClr val="000000"/>
                </a:solidFill>
                <a:highlight>
                  <a:srgbClr val="A6FFCA"/>
                </a:highlight>
                <a:latin typeface="Helvetica Neue"/>
                <a:ea typeface="Helvetica Neue"/>
                <a:cs typeface="Helvetica Neue"/>
                <a:sym typeface="Helvetica Neue"/>
              </a:rPr>
              <a:t>Porcentaje:</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tomando en cuenta que 16px es 100%.</a:t>
            </a:r>
            <a:endParaRPr b="0" i="0" sz="1400" u="none" cap="none" strike="noStrike">
              <a:solidFill>
                <a:srgbClr val="000000"/>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rgbClr val="000000"/>
              </a:buClr>
              <a:buSzPts val="1400"/>
              <a:buFont typeface="Helvetica Neue Light"/>
              <a:buChar char="●"/>
            </a:pPr>
            <a:r>
              <a:rPr b="1" i="0" lang="es" sz="1400" u="none" cap="none" strike="noStrike">
                <a:solidFill>
                  <a:srgbClr val="000000"/>
                </a:solidFill>
                <a:highlight>
                  <a:srgbClr val="A6FFCA"/>
                </a:highlight>
                <a:latin typeface="Helvetica Neue"/>
                <a:ea typeface="Helvetica Neue"/>
                <a:cs typeface="Helvetica Neue"/>
                <a:sym typeface="Helvetica Neue"/>
              </a:rPr>
              <a:t>Viewport:</a:t>
            </a:r>
            <a:r>
              <a:rPr b="0" i="0" lang="es" sz="1400" u="none" cap="none" strike="noStrike">
                <a:solidFill>
                  <a:srgbClr val="000000"/>
                </a:solidFill>
                <a:highlight>
                  <a:srgbClr val="A6FFCA"/>
                </a:highlight>
                <a:latin typeface="Helvetica Neue Light"/>
                <a:ea typeface="Helvetica Neue Light"/>
                <a:cs typeface="Helvetica Neue Light"/>
                <a:sym typeface="Helvetica Neue Light"/>
              </a:rPr>
              <a:t> </a:t>
            </a:r>
            <a:r>
              <a:rPr b="0" i="0" lang="es" sz="1400" u="none" cap="none" strike="noStrike">
                <a:solidFill>
                  <a:srgbClr val="000000"/>
                </a:solidFill>
                <a:latin typeface="Helvetica Neue Light"/>
                <a:ea typeface="Helvetica Neue Light"/>
                <a:cs typeface="Helvetica Neue Light"/>
                <a:sym typeface="Helvetica Neue Light"/>
              </a:rPr>
              <a:t>se utilizan para layouts responsivos (más adelante).</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8" name="Google Shape;658;p72"/>
          <p:cNvSpPr txBox="1"/>
          <p:nvPr/>
        </p:nvSpPr>
        <p:spPr>
          <a:xfrm>
            <a:off x="726050" y="1401038"/>
            <a:ext cx="7856400" cy="313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25000"/>
              </a:lnSpc>
              <a:spcBef>
                <a:spcPts val="1800"/>
              </a:spcBef>
              <a:spcAft>
                <a:spcPts val="0"/>
              </a:spcAft>
              <a:buClr>
                <a:srgbClr val="3CEFAB"/>
              </a:buClr>
              <a:buSzPts val="1800"/>
              <a:buFont typeface="Didact Gothic"/>
              <a:buChar char="●"/>
            </a:pPr>
            <a:r>
              <a:rPr b="0" i="0" lang="es" sz="2000" u="none" cap="none" strike="noStrike">
                <a:solidFill>
                  <a:srgbClr val="000000"/>
                </a:solidFill>
                <a:latin typeface="Helvetica Neue Light"/>
                <a:ea typeface="Helvetica Neue Light"/>
                <a:cs typeface="Helvetica Neue Light"/>
                <a:sym typeface="Helvetica Neue Light"/>
              </a:rPr>
              <a:t>Los elementos </a:t>
            </a:r>
            <a:r>
              <a:rPr b="0" i="0" lang="es" sz="2000" u="none" cap="none" strike="noStrike">
                <a:solidFill>
                  <a:srgbClr val="000000"/>
                </a:solidFill>
                <a:highlight>
                  <a:srgbClr val="A6FFCA"/>
                </a:highlight>
                <a:latin typeface="Helvetica Neue Light"/>
                <a:ea typeface="Helvetica Neue Light"/>
                <a:cs typeface="Helvetica Neue Light"/>
                <a:sym typeface="Helvetica Neue Light"/>
              </a:rPr>
              <a:t>en línea</a:t>
            </a:r>
            <a:r>
              <a:rPr b="0" i="0" lang="es" sz="2000" u="none" cap="none" strike="noStrike">
                <a:solidFill>
                  <a:srgbClr val="000000"/>
                </a:solidFill>
                <a:latin typeface="Helvetica Neue Light"/>
                <a:ea typeface="Helvetica Neue Light"/>
                <a:cs typeface="Helvetica Neue Light"/>
                <a:sym typeface="Helvetica Neue Light"/>
              </a:rPr>
              <a:t> definidos por HTML son aquellos que se usan para marcar texto, imágenes y formularios. </a:t>
            </a:r>
            <a:br>
              <a:rPr b="0" i="0" lang="es" sz="2000" u="none" cap="none" strike="noStrike">
                <a:solidFill>
                  <a:srgbClr val="000000"/>
                </a:solidFill>
                <a:latin typeface="Helvetica Neue Light"/>
                <a:ea typeface="Helvetica Neue Light"/>
                <a:cs typeface="Helvetica Neue Light"/>
                <a:sym typeface="Helvetica Neue Light"/>
              </a:rPr>
            </a:br>
            <a:r>
              <a:rPr b="0" i="0" lang="es" sz="16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Ver listado de etiquetas de “en línea”</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1800"/>
              </a:spcBef>
              <a:spcAft>
                <a:spcPts val="0"/>
              </a:spcAft>
              <a:buClr>
                <a:srgbClr val="3CEFAB"/>
              </a:buClr>
              <a:buSzPts val="1800"/>
              <a:buFont typeface="Didact Gothic"/>
              <a:buChar char="●"/>
            </a:pPr>
            <a:r>
              <a:rPr b="0" i="0" lang="es" sz="2000" u="none" cap="none" strike="noStrike">
                <a:solidFill>
                  <a:srgbClr val="000000"/>
                </a:solidFill>
                <a:latin typeface="Helvetica Neue Light"/>
                <a:ea typeface="Helvetica Neue Light"/>
                <a:cs typeface="Helvetica Neue Light"/>
                <a:sym typeface="Helvetica Neue Light"/>
              </a:rPr>
              <a:t>Los elementos </a:t>
            </a:r>
            <a:r>
              <a:rPr b="0" i="0" lang="es" sz="2000" u="none" cap="none" strike="noStrike">
                <a:solidFill>
                  <a:srgbClr val="000000"/>
                </a:solidFill>
                <a:highlight>
                  <a:srgbClr val="A6FFCA"/>
                </a:highlight>
                <a:latin typeface="Helvetica Neue Light"/>
                <a:ea typeface="Helvetica Neue Light"/>
                <a:cs typeface="Helvetica Neue Light"/>
                <a:sym typeface="Helvetica Neue Light"/>
              </a:rPr>
              <a:t>de bloque</a:t>
            </a:r>
            <a:r>
              <a:rPr b="0" i="0" lang="es" sz="2000" u="none" cap="none" strike="noStrike">
                <a:solidFill>
                  <a:srgbClr val="000000"/>
                </a:solidFill>
                <a:latin typeface="Helvetica Neue Light"/>
                <a:ea typeface="Helvetica Neue Light"/>
                <a:cs typeface="Helvetica Neue Light"/>
                <a:sym typeface="Helvetica Neue Light"/>
              </a:rPr>
              <a:t> definidos por HTML se utilizan para marcar estructura (división de información/código) </a:t>
            </a:r>
            <a:br>
              <a:rPr b="0" i="0" lang="es" sz="2000" u="none" cap="none" strike="noStrike">
                <a:solidFill>
                  <a:srgbClr val="000000"/>
                </a:solidFill>
                <a:latin typeface="Helvetica Neue Light"/>
                <a:ea typeface="Helvetica Neue Light"/>
                <a:cs typeface="Helvetica Neue Light"/>
                <a:sym typeface="Helvetica Neue Light"/>
              </a:rPr>
            </a:br>
            <a:r>
              <a:rPr b="0" i="0" lang="es" sz="1600" u="sng" cap="none" strike="noStrike">
                <a:solidFill>
                  <a:srgbClr val="0097A7"/>
                </a:solidFill>
                <a:latin typeface="Helvetica Neue Light"/>
                <a:ea typeface="Helvetica Neue Light"/>
                <a:cs typeface="Helvetica Neue Light"/>
                <a:sym typeface="Helvetica Neue Light"/>
                <a:hlinkClick r:id="rId5">
                  <a:extLst>
                    <a:ext uri="{A12FA001-AC4F-418D-AE19-62706E023703}">
                      <ahyp:hlinkClr val="tx"/>
                    </a:ext>
                  </a:extLst>
                </a:hlinkClick>
              </a:rPr>
              <a:t>Ver listado de etiquetas de en bloque</a:t>
            </a:r>
            <a:endParaRPr b="0" i="0" sz="1600" u="none" cap="none" strike="noStrike">
              <a:solidFill>
                <a:srgbClr val="000000"/>
              </a:solidFill>
              <a:latin typeface="Helvetica Neue Light"/>
              <a:ea typeface="Helvetica Neue Light"/>
              <a:cs typeface="Helvetica Neue Light"/>
              <a:sym typeface="Helvetica Neue Light"/>
            </a:endParaRPr>
          </a:p>
          <a:p>
            <a:pPr indent="0" lvl="0" marL="457200" marR="0" rtl="0" algn="l">
              <a:lnSpc>
                <a:spcPct val="115000"/>
              </a:lnSpc>
              <a:spcBef>
                <a:spcPts val="1200"/>
              </a:spcBef>
              <a:spcAft>
                <a:spcPts val="1200"/>
              </a:spcAft>
              <a:buNone/>
            </a:pPr>
            <a:r>
              <a:t/>
            </a:r>
            <a:endParaRPr b="0" i="0" sz="2000" u="none" cap="none" strike="noStrike">
              <a:solidFill>
                <a:srgbClr val="24292E"/>
              </a:solidFill>
              <a:latin typeface="Didact Gothic"/>
              <a:ea typeface="Didact Gothic"/>
              <a:cs typeface="Didact Gothic"/>
              <a:sym typeface="Didact Gothic"/>
            </a:endParaRPr>
          </a:p>
        </p:txBody>
      </p:sp>
      <p:sp>
        <p:nvSpPr>
          <p:cNvPr id="659" name="Google Shape;659;p72"/>
          <p:cNvSpPr txBox="1"/>
          <p:nvPr/>
        </p:nvSpPr>
        <p:spPr>
          <a:xfrm>
            <a:off x="726051" y="4188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b="0" i="1" lang="es" sz="3800" u="none" cap="none" strike="noStrike">
                <a:solidFill>
                  <a:srgbClr val="000000"/>
                </a:solidFill>
                <a:latin typeface="Anton"/>
                <a:ea typeface="Anton"/>
                <a:cs typeface="Anton"/>
                <a:sym typeface="Anton"/>
              </a:rPr>
              <a:t>TIPOS DE ELEMENTOS</a:t>
            </a:r>
            <a:endParaRPr b="0" i="1" sz="3800" u="none" cap="none" strike="noStrike">
              <a:solidFill>
                <a:srgbClr val="000000"/>
              </a:solidFill>
              <a:latin typeface="Anton"/>
              <a:ea typeface="Anton"/>
              <a:cs typeface="Anton"/>
              <a:sym typeface="Anton"/>
            </a:endParaRPr>
          </a:p>
        </p:txBody>
      </p:sp>
      <p:pic>
        <p:nvPicPr>
          <p:cNvPr id="660" name="Google Shape;660;p72"/>
          <p:cNvPicPr preferRelativeResize="0"/>
          <p:nvPr/>
        </p:nvPicPr>
        <p:blipFill rotWithShape="1">
          <a:blip r:embed="rId6">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6" name="Google Shape;666;p73"/>
          <p:cNvSpPr txBox="1"/>
          <p:nvPr/>
        </p:nvSpPr>
        <p:spPr>
          <a:xfrm>
            <a:off x="1217850" y="1246075"/>
            <a:ext cx="6708300" cy="3314100"/>
          </a:xfrm>
          <a:prstGeom prst="rect">
            <a:avLst/>
          </a:prstGeom>
          <a:noFill/>
          <a:ln>
            <a:noFill/>
          </a:ln>
        </p:spPr>
        <p:txBody>
          <a:bodyPr anchorCtr="0" anchor="t" bIns="91425" lIns="91425" spcFirstLastPara="1" rIns="91425" wrap="square" tIns="91425">
            <a:noAutofit/>
          </a:bodyPr>
          <a:lstStyle/>
          <a:p>
            <a:pPr indent="0" lvl="0" marL="0" marR="0" rtl="0" algn="ctr">
              <a:lnSpc>
                <a:spcPct val="125000"/>
              </a:lnSpc>
              <a:spcBef>
                <a:spcPts val="18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Se encarga de definir </a:t>
            </a:r>
            <a:r>
              <a:rPr b="1" i="0" lang="es" sz="1800" u="none" cap="none" strike="noStrike">
                <a:solidFill>
                  <a:srgbClr val="000000"/>
                </a:solidFill>
                <a:latin typeface="Helvetica Neue"/>
                <a:ea typeface="Helvetica Neue"/>
                <a:cs typeface="Helvetica Neue"/>
                <a:sym typeface="Helvetica Neue"/>
              </a:rPr>
              <a:t>cómo se ve un elemento HTML</a:t>
            </a:r>
            <a:r>
              <a:rPr b="0" i="0" lang="es" sz="1800" u="none" cap="none" strike="noStrike">
                <a:solidFill>
                  <a:srgbClr val="000000"/>
                </a:solidFill>
                <a:latin typeface="Helvetica Neue Light"/>
                <a:ea typeface="Helvetica Neue Light"/>
                <a:cs typeface="Helvetica Neue Light"/>
                <a:sym typeface="Helvetica Neue Light"/>
              </a:rPr>
              <a:t>. Los dos comportamientos más importantes son: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1800"/>
              </a:spcBef>
              <a:spcAft>
                <a:spcPts val="0"/>
              </a:spcAft>
              <a:buClr>
                <a:srgbClr val="3DFFBC"/>
              </a:buClr>
              <a:buSzPts val="1800"/>
              <a:buFont typeface="Didact Gothic"/>
              <a:buChar char="●"/>
            </a:pPr>
            <a:r>
              <a:rPr b="0" i="0" lang="es" sz="1800" u="none" cap="none" strike="noStrike">
                <a:solidFill>
                  <a:srgbClr val="000000"/>
                </a:solidFill>
                <a:latin typeface="Helvetica Neue Light"/>
                <a:ea typeface="Helvetica Neue Light"/>
                <a:cs typeface="Helvetica Neue Light"/>
                <a:sym typeface="Helvetica Neue Light"/>
              </a:rPr>
              <a:t>Pasar un elemento de bloque a uno de línea.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0"/>
              </a:spcBef>
              <a:spcAft>
                <a:spcPts val="0"/>
              </a:spcAft>
              <a:buClr>
                <a:srgbClr val="3DFFBC"/>
              </a:buClr>
              <a:buSzPts val="1800"/>
              <a:buFont typeface="Didact Gothic"/>
              <a:buChar char="●"/>
            </a:pPr>
            <a:r>
              <a:rPr b="0" i="0" lang="es" sz="1800" u="none" cap="none" strike="noStrike">
                <a:solidFill>
                  <a:srgbClr val="000000"/>
                </a:solidFill>
                <a:latin typeface="Helvetica Neue Light"/>
                <a:ea typeface="Helvetica Neue Light"/>
                <a:cs typeface="Helvetica Neue Light"/>
                <a:sym typeface="Helvetica Neue Light"/>
              </a:rPr>
              <a:t>Pasar un elemento de línea a uno de bloque.</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25000"/>
              </a:lnSpc>
              <a:spcBef>
                <a:spcPts val="18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Eso se hace con los valores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block </a:t>
            </a:r>
            <a:r>
              <a:rPr b="0" i="0" lang="es" sz="1800" u="none" cap="none" strike="noStrike">
                <a:solidFill>
                  <a:srgbClr val="000000"/>
                </a:solidFill>
                <a:latin typeface="Helvetica Neue Light"/>
                <a:ea typeface="Helvetica Neue Light"/>
                <a:cs typeface="Helvetica Neue Light"/>
                <a:sym typeface="Helvetica Neue Light"/>
              </a:rPr>
              <a:t>e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inline</a:t>
            </a:r>
            <a:r>
              <a:rPr b="0" i="1" lang="es" sz="1800" u="none" cap="none" strike="noStrike">
                <a:solidFill>
                  <a:srgbClr val="000000"/>
                </a:solidFill>
                <a:latin typeface="Helvetica Neue Light"/>
                <a:ea typeface="Helvetica Neue Light"/>
                <a:cs typeface="Helvetica Neue Light"/>
                <a:sym typeface="Helvetica Neue Light"/>
              </a:rPr>
              <a:t> </a:t>
            </a:r>
            <a:r>
              <a:rPr b="0" i="0" lang="es" sz="1800" u="none" cap="none" strike="noStrike">
                <a:solidFill>
                  <a:srgbClr val="000000"/>
                </a:solidFill>
                <a:latin typeface="Helvetica Neue Light"/>
                <a:ea typeface="Helvetica Neue Light"/>
                <a:cs typeface="Helvetica Neue Light"/>
                <a:sym typeface="Helvetica Neue Light"/>
              </a:rPr>
              <a:t>respectivamente: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1800"/>
              </a:spcBef>
              <a:spcAft>
                <a:spcPts val="0"/>
              </a:spcAft>
              <a:buClr>
                <a:srgbClr val="3DFFBC"/>
              </a:buClr>
              <a:buSzPts val="1800"/>
              <a:buFont typeface="Didact Gothic"/>
              <a:buChar char="●"/>
            </a:pPr>
            <a:r>
              <a:rPr b="1" i="1" lang="es" sz="1800">
                <a:latin typeface="Helvetica Neue"/>
                <a:ea typeface="Helvetica Neue"/>
                <a:cs typeface="Helvetica Neue"/>
                <a:sym typeface="Helvetica Neue"/>
              </a:rPr>
              <a:t>B</a:t>
            </a:r>
            <a:r>
              <a:rPr b="1" i="1" lang="es" sz="1800" u="none" cap="none" strike="noStrike">
                <a:solidFill>
                  <a:srgbClr val="000000"/>
                </a:solidFill>
                <a:latin typeface="Helvetica Neue"/>
                <a:ea typeface="Helvetica Neue"/>
                <a:cs typeface="Helvetica Neue"/>
                <a:sym typeface="Helvetica Neue"/>
              </a:rPr>
              <a:t>lock</a:t>
            </a:r>
            <a:r>
              <a:rPr b="1" i="0" lang="es" sz="1800" u="none" cap="none" strike="noStrike">
                <a:solidFill>
                  <a:srgbClr val="000000"/>
                </a:solidFill>
                <a:latin typeface="Helvetica Neue"/>
                <a:ea typeface="Helvetica Neue"/>
                <a:cs typeface="Helvetica Neue"/>
                <a:sym typeface="Helvetica Neue"/>
              </a:rPr>
              <a:t>:</a:t>
            </a:r>
            <a:r>
              <a:rPr b="0" i="0" lang="es" sz="1800" u="none" cap="none" strike="noStrike">
                <a:solidFill>
                  <a:srgbClr val="000000"/>
                </a:solidFill>
                <a:latin typeface="Helvetica Neue Light"/>
                <a:ea typeface="Helvetica Neue Light"/>
                <a:cs typeface="Helvetica Neue Light"/>
                <a:sym typeface="Helvetica Neue Light"/>
              </a:rPr>
              <a:t> convierte el elemento en uno de bloque.</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2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Inline</a:t>
            </a:r>
            <a:r>
              <a:rPr b="1" i="0" lang="es" sz="1800" u="none" cap="none" strike="noStrike">
                <a:solidFill>
                  <a:srgbClr val="000000"/>
                </a:solidFill>
                <a:latin typeface="Helvetica Neue"/>
                <a:ea typeface="Helvetica Neue"/>
                <a:cs typeface="Helvetica Neue"/>
                <a:sym typeface="Helvetica Neue"/>
              </a:rPr>
              <a:t>:</a:t>
            </a:r>
            <a:r>
              <a:rPr b="0" i="0" lang="es" sz="1800" u="none" cap="none" strike="noStrike">
                <a:solidFill>
                  <a:srgbClr val="000000"/>
                </a:solidFill>
                <a:latin typeface="Helvetica Neue Light"/>
                <a:ea typeface="Helvetica Neue Light"/>
                <a:cs typeface="Helvetica Neue Light"/>
                <a:sym typeface="Helvetica Neue Light"/>
              </a:rPr>
              <a:t> transforma el elemento en uno de línea.</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67" name="Google Shape;667;p73"/>
          <p:cNvSpPr txBox="1"/>
          <p:nvPr/>
        </p:nvSpPr>
        <p:spPr>
          <a:xfrm>
            <a:off x="1453047" y="3413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DISPLAY</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3" name="Google Shape;673;p74"/>
          <p:cNvSpPr txBox="1"/>
          <p:nvPr/>
        </p:nvSpPr>
        <p:spPr>
          <a:xfrm>
            <a:off x="1453047" y="2701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DISPLAY</a:t>
            </a:r>
            <a:endParaRPr b="0" i="1" sz="4000" u="none" cap="none" strike="noStrike">
              <a:solidFill>
                <a:srgbClr val="000000"/>
              </a:solidFill>
              <a:latin typeface="Anton"/>
              <a:ea typeface="Anton"/>
              <a:cs typeface="Anton"/>
              <a:sym typeface="Anton"/>
            </a:endParaRPr>
          </a:p>
        </p:txBody>
      </p:sp>
      <p:graphicFrame>
        <p:nvGraphicFramePr>
          <p:cNvPr id="674" name="Google Shape;674;p74"/>
          <p:cNvGraphicFramePr/>
          <p:nvPr/>
        </p:nvGraphicFramePr>
        <p:xfrm>
          <a:off x="1342013" y="1483025"/>
          <a:ext cx="3000000" cy="3000000"/>
        </p:xfrm>
        <a:graphic>
          <a:graphicData uri="http://schemas.openxmlformats.org/drawingml/2006/table">
            <a:tbl>
              <a:tblPr>
                <a:noFill/>
                <a:tableStyleId>{860AD048-B1B5-47FC-BDF7-C90C8C653C91}</a:tableStyleId>
              </a:tblPr>
              <a:tblGrid>
                <a:gridCol w="2777600"/>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&gt;Lorem ipsum dolor sit amet, consectetur adipisicing elit. &lt;</a:t>
                      </a: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&gt;Laudantium &lt;/</a:t>
                      </a: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&gt; perspiciatis itaque veritatis ea fugit qui.</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675" name="Google Shape;675;p74"/>
          <p:cNvGraphicFramePr/>
          <p:nvPr/>
        </p:nvGraphicFramePr>
        <p:xfrm>
          <a:off x="4266750" y="1483025"/>
          <a:ext cx="3000000" cy="3000000"/>
        </p:xfrm>
        <a:graphic>
          <a:graphicData uri="http://schemas.openxmlformats.org/drawingml/2006/table">
            <a:tbl>
              <a:tblPr>
                <a:noFill/>
                <a:tableStyleId>{860AD048-B1B5-47FC-BDF7-C90C8C653C91}</a:tableStyleId>
              </a:tblPr>
              <a:tblGrid>
                <a:gridCol w="3535225"/>
              </a:tblGrid>
              <a:tr h="24043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p</a:t>
                      </a:r>
                      <a:r>
                        <a:rPr lang="es" sz="1400" u="none" cap="none" strike="noStrike">
                          <a:solidFill>
                            <a:srgbClr val="FF9900"/>
                          </a:solidFill>
                          <a:latin typeface="Consolas"/>
                          <a:ea typeface="Consolas"/>
                          <a:cs typeface="Consolas"/>
                          <a:sym typeface="Consolas"/>
                        </a:rPr>
                        <a:t> </a:t>
                      </a:r>
                      <a:r>
                        <a:rPr lang="es" sz="1400" u="none" cap="none" strike="noStrike">
                          <a:solidFill>
                            <a:srgbClr val="D9D9D9"/>
                          </a:solidFill>
                          <a:latin typeface="Consolas"/>
                          <a:ea typeface="Consolas"/>
                          <a:cs typeface="Consolas"/>
                          <a:sym typeface="Consolas"/>
                        </a:rPr>
                        <a:t>{</a:t>
                      </a:r>
                      <a:r>
                        <a:rPr lang="es" sz="1400" u="none" cap="none" strike="noStrike">
                          <a:solidFill>
                            <a:srgbClr val="999999"/>
                          </a:solidFill>
                          <a:latin typeface="Consolas"/>
                          <a:ea typeface="Consolas"/>
                          <a:cs typeface="Consolas"/>
                          <a:sym typeface="Consolas"/>
                        </a:rPr>
                        <a:t>/*es un elemento en bloque que convierto  en línea*/</a:t>
                      </a:r>
                      <a:endParaRPr sz="14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display: </a:t>
                      </a:r>
                      <a:r>
                        <a:rPr lang="es" sz="1400" u="none" cap="none" strike="noStrike">
                          <a:solidFill>
                            <a:srgbClr val="FF9900"/>
                          </a:solidFill>
                          <a:latin typeface="Consolas"/>
                          <a:ea typeface="Consolas"/>
                          <a:cs typeface="Consolas"/>
                          <a:sym typeface="Consolas"/>
                        </a:rPr>
                        <a:t>inline</a:t>
                      </a:r>
                      <a:r>
                        <a:rPr lang="es" sz="1400" u="none" cap="none" strike="noStrike">
                          <a:solidFill>
                            <a:srgbClr val="D9D9D9"/>
                          </a:solidFill>
                          <a:latin typeface="Consolas"/>
                          <a:ea typeface="Consolas"/>
                          <a:cs typeface="Consolas"/>
                          <a:sym typeface="Consolas"/>
                        </a:rPr>
                        <a: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background-color: </a:t>
                      </a:r>
                      <a:r>
                        <a:rPr lang="es" sz="1400" u="none" cap="none" strike="noStrike">
                          <a:solidFill>
                            <a:srgbClr val="FF9900"/>
                          </a:solidFill>
                          <a:latin typeface="Consolas"/>
                          <a:ea typeface="Consolas"/>
                          <a:cs typeface="Consolas"/>
                          <a:sym typeface="Consolas"/>
                        </a:rPr>
                        <a:t>yellow</a:t>
                      </a:r>
                      <a:r>
                        <a:rPr lang="es"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span</a:t>
                      </a:r>
                      <a:r>
                        <a:rPr lang="es" sz="1400" u="none" cap="none" strike="noStrike">
                          <a:solidFill>
                            <a:srgbClr val="D9D9D9"/>
                          </a:solidFill>
                          <a:latin typeface="Consolas"/>
                          <a:ea typeface="Consolas"/>
                          <a:cs typeface="Consolas"/>
                          <a:sym typeface="Consolas"/>
                        </a:rPr>
                        <a:t> {</a:t>
                      </a:r>
                      <a:r>
                        <a:rPr lang="es" sz="1400" u="none" cap="none" strike="noStrike">
                          <a:solidFill>
                            <a:srgbClr val="999999"/>
                          </a:solidFill>
                          <a:latin typeface="Consolas"/>
                          <a:ea typeface="Consolas"/>
                          <a:cs typeface="Consolas"/>
                          <a:sym typeface="Consolas"/>
                        </a:rPr>
                        <a:t>/*es un elemento en línea que convierto en bloque*/</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display: </a:t>
                      </a:r>
                      <a:r>
                        <a:rPr lang="es" sz="1400" u="none" cap="none" strike="noStrike">
                          <a:solidFill>
                            <a:srgbClr val="FF9900"/>
                          </a:solidFill>
                          <a:latin typeface="Consolas"/>
                          <a:ea typeface="Consolas"/>
                          <a:cs typeface="Consolas"/>
                          <a:sym typeface="Consolas"/>
                        </a:rPr>
                        <a:t>block</a:t>
                      </a:r>
                      <a:r>
                        <a:rPr lang="es" sz="1400" u="none" cap="none" strike="noStrike">
                          <a:solidFill>
                            <a:srgbClr val="D9D9D9"/>
                          </a:solidFill>
                          <a:latin typeface="Consolas"/>
                          <a:ea typeface="Consolas"/>
                          <a:cs typeface="Consolas"/>
                          <a:sym typeface="Consolas"/>
                        </a:rPr>
                        <a: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background-color: </a:t>
                      </a:r>
                      <a:r>
                        <a:rPr lang="es" sz="1400" u="none" cap="none" strike="noStrike">
                          <a:solidFill>
                            <a:srgbClr val="FF9900"/>
                          </a:solidFill>
                          <a:latin typeface="Consolas"/>
                          <a:ea typeface="Consolas"/>
                          <a:cs typeface="Consolas"/>
                          <a:sym typeface="Consolas"/>
                        </a:rPr>
                        <a:t>grey</a:t>
                      </a:r>
                      <a:r>
                        <a:rPr lang="es" sz="1400" u="none" cap="none" strike="noStrike">
                          <a:solidFill>
                            <a:srgbClr val="D9D9D9"/>
                          </a:solidFill>
                          <a:latin typeface="Consolas"/>
                          <a:ea typeface="Consolas"/>
                          <a:cs typeface="Consolas"/>
                          <a:sym typeface="Consolas"/>
                        </a:rPr>
                        <a: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676" name="Google Shape;676;p74"/>
          <p:cNvSpPr txBox="1"/>
          <p:nvPr/>
        </p:nvSpPr>
        <p:spPr>
          <a:xfrm>
            <a:off x="683750" y="1483025"/>
            <a:ext cx="7251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Helvetica Neue"/>
                <a:ea typeface="Helvetica Neue"/>
                <a:cs typeface="Helvetica Neue"/>
                <a:sym typeface="Helvetica Neue"/>
              </a:rPr>
              <a:t>HTML</a:t>
            </a:r>
            <a:endParaRPr b="0" i="0" sz="1400" u="none" cap="none" strike="noStrike">
              <a:solidFill>
                <a:srgbClr val="000000"/>
              </a:solidFill>
              <a:latin typeface="Helvetica Neue"/>
              <a:ea typeface="Helvetica Neue"/>
              <a:cs typeface="Helvetica Neue"/>
              <a:sym typeface="Helvetica Neue"/>
            </a:endParaRPr>
          </a:p>
        </p:txBody>
      </p:sp>
      <p:sp>
        <p:nvSpPr>
          <p:cNvPr id="677" name="Google Shape;677;p74"/>
          <p:cNvSpPr txBox="1"/>
          <p:nvPr/>
        </p:nvSpPr>
        <p:spPr>
          <a:xfrm>
            <a:off x="7884425" y="1483025"/>
            <a:ext cx="516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Helvetica Neue"/>
                <a:ea typeface="Helvetica Neue"/>
                <a:cs typeface="Helvetica Neue"/>
                <a:sym typeface="Helvetica Neue"/>
              </a:rPr>
              <a:t>CSS</a:t>
            </a:r>
            <a:endParaRPr b="0" i="0" sz="1400" u="none" cap="none" strike="noStrike">
              <a:solidFill>
                <a:srgbClr val="000000"/>
              </a:solidFill>
              <a:latin typeface="Helvetica Neue"/>
              <a:ea typeface="Helvetica Neue"/>
              <a:cs typeface="Helvetica Neue"/>
              <a:sym typeface="Helvetica Neue"/>
            </a:endParaRPr>
          </a:p>
        </p:txBody>
      </p:sp>
      <p:sp>
        <p:nvSpPr>
          <p:cNvPr id="678" name="Google Shape;678;p74"/>
          <p:cNvSpPr txBox="1"/>
          <p:nvPr/>
        </p:nvSpPr>
        <p:spPr>
          <a:xfrm>
            <a:off x="1342025" y="4039325"/>
            <a:ext cx="6360000" cy="84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Con este ejemplo podemos verificar cómo modifico el display </a:t>
            </a:r>
            <a:br>
              <a:rPr b="0" i="0" lang="es" sz="1800" u="none" cap="none" strike="noStrike">
                <a:solidFill>
                  <a:srgbClr val="000000"/>
                </a:solidFill>
                <a:latin typeface="Helvetica Neue Light"/>
                <a:ea typeface="Helvetica Neue Light"/>
                <a:cs typeface="Helvetica Neue Light"/>
                <a:sym typeface="Helvetica Neue Light"/>
              </a:rPr>
            </a:br>
            <a:r>
              <a:rPr b="0" i="0" lang="es" sz="1800" u="none" cap="none" strike="noStrike">
                <a:solidFill>
                  <a:srgbClr val="000000"/>
                </a:solidFill>
                <a:latin typeface="Helvetica Neue Light"/>
                <a:ea typeface="Helvetica Neue Light"/>
                <a:cs typeface="Helvetica Neue Light"/>
                <a:sym typeface="Helvetica Neue Light"/>
              </a:rPr>
              <a:t>de las etiquetas, puedes probar más </a:t>
            </a:r>
            <a:r>
              <a:rPr b="0" i="0" lang="es"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acá</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4" name="Google Shape;684;p75"/>
          <p:cNvSpPr txBox="1"/>
          <p:nvPr/>
        </p:nvSpPr>
        <p:spPr>
          <a:xfrm>
            <a:off x="1401150" y="1314725"/>
            <a:ext cx="6341700" cy="162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None/>
            </a:pPr>
            <a:r>
              <a:rPr b="0" i="1" lang="es" sz="2200" u="none" cap="none" strike="noStrike">
                <a:solidFill>
                  <a:srgbClr val="000000"/>
                </a:solidFill>
                <a:latin typeface="Anton"/>
                <a:ea typeface="Anton"/>
                <a:cs typeface="Anton"/>
                <a:sym typeface="Anton"/>
              </a:rPr>
              <a:t>Inline-block</a:t>
            </a:r>
            <a:endParaRPr b="0" i="1" sz="2200" u="none" cap="none" strike="noStrike">
              <a:solidFill>
                <a:srgbClr val="000000"/>
              </a:solidFill>
              <a:latin typeface="Anton"/>
              <a:ea typeface="Anton"/>
              <a:cs typeface="Anton"/>
              <a:sym typeface="Anton"/>
            </a:endParaRPr>
          </a:p>
          <a:p>
            <a:pPr indent="0" lvl="0" marL="0" marR="0" rtl="0" algn="ctr">
              <a:lnSpc>
                <a:spcPct val="115000"/>
              </a:lnSpc>
              <a:spcBef>
                <a:spcPts val="40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Hay una propiedad que permite tomar lo mejor de ambos grupos, llamada “</a:t>
            </a:r>
            <a:r>
              <a:rPr b="0" i="1" lang="es" sz="1800" u="none" cap="none" strike="noStrike">
                <a:solidFill>
                  <a:srgbClr val="000000"/>
                </a:solidFill>
                <a:latin typeface="Helvetica Neue Light"/>
                <a:ea typeface="Helvetica Neue Light"/>
                <a:cs typeface="Helvetica Neue Light"/>
                <a:sym typeface="Helvetica Neue Light"/>
              </a:rPr>
              <a:t>inline-block</a:t>
            </a:r>
            <a:r>
              <a:rPr b="0" i="0" lang="es" sz="1800" u="none" cap="none" strike="noStrike">
                <a:solidFill>
                  <a:srgbClr val="000000"/>
                </a:solidFill>
                <a:latin typeface="Helvetica Neue Light"/>
                <a:ea typeface="Helvetica Neue Light"/>
                <a:cs typeface="Helvetica Neue Light"/>
                <a:sym typeface="Helvetica Neue Light"/>
              </a:rPr>
              <a:t>”. Brinda la posibilidad tener “</a:t>
            </a:r>
            <a:r>
              <a:rPr b="0" i="1" lang="es" sz="1800" u="none" cap="none" strike="noStrike">
                <a:solidFill>
                  <a:srgbClr val="000000"/>
                </a:solidFill>
                <a:latin typeface="Helvetica Neue Light"/>
                <a:ea typeface="Helvetica Neue Light"/>
                <a:cs typeface="Helvetica Neue Light"/>
                <a:sym typeface="Helvetica Neue Light"/>
              </a:rPr>
              <a:t>padding</a:t>
            </a:r>
            <a:r>
              <a:rPr b="0" i="0" lang="es" sz="1800" u="none" cap="none" strike="noStrike">
                <a:solidFill>
                  <a:srgbClr val="000000"/>
                </a:solidFill>
                <a:latin typeface="Helvetica Neue Light"/>
                <a:ea typeface="Helvetica Neue Light"/>
                <a:cs typeface="Helvetica Neue Light"/>
                <a:sym typeface="Helvetica Neue Light"/>
              </a:rPr>
              <a:t>” y “</a:t>
            </a:r>
            <a:r>
              <a:rPr b="0" i="1" lang="es" sz="1800" u="none" cap="none" strike="noStrike">
                <a:solidFill>
                  <a:srgbClr val="000000"/>
                </a:solidFill>
                <a:latin typeface="Helvetica Neue Light"/>
                <a:ea typeface="Helvetica Neue Light"/>
                <a:cs typeface="Helvetica Neue Light"/>
                <a:sym typeface="Helvetica Neue Light"/>
              </a:rPr>
              <a:t>margin</a:t>
            </a:r>
            <a:r>
              <a:rPr b="0" i="0" lang="es" sz="1800" u="none" cap="none" strike="noStrike">
                <a:solidFill>
                  <a:srgbClr val="000000"/>
                </a:solidFill>
                <a:latin typeface="Helvetica Neue Light"/>
                <a:ea typeface="Helvetica Neue Light"/>
                <a:cs typeface="Helvetica Neue Light"/>
                <a:sym typeface="Helvetica Neue Light"/>
              </a:rPr>
              <a:t>” hacia arriba y abajo.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p:txBody>
      </p:sp>
      <p:sp>
        <p:nvSpPr>
          <p:cNvPr id="685" name="Google Shape;685;p75"/>
          <p:cNvSpPr txBox="1"/>
          <p:nvPr/>
        </p:nvSpPr>
        <p:spPr>
          <a:xfrm>
            <a:off x="1453047" y="3942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2000"/>
              </a:spcBef>
              <a:spcAft>
                <a:spcPts val="1100"/>
              </a:spcAft>
              <a:buNone/>
            </a:pPr>
            <a:r>
              <a:rPr b="0" i="1" lang="es" sz="4000" u="none" cap="none" strike="noStrike">
                <a:solidFill>
                  <a:srgbClr val="000000"/>
                </a:solidFill>
                <a:latin typeface="Anton"/>
                <a:ea typeface="Anton"/>
                <a:cs typeface="Anton"/>
                <a:sym typeface="Anton"/>
              </a:rPr>
              <a:t>DISPLAY</a:t>
            </a:r>
            <a:endParaRPr b="0" i="1" sz="4000" u="none" cap="none" strike="noStrike">
              <a:solidFill>
                <a:srgbClr val="000000"/>
              </a:solidFill>
              <a:latin typeface="Anton"/>
              <a:ea typeface="Anton"/>
              <a:cs typeface="Anton"/>
              <a:sym typeface="Anton"/>
            </a:endParaRPr>
          </a:p>
        </p:txBody>
      </p:sp>
      <p:sp>
        <p:nvSpPr>
          <p:cNvPr id="686" name="Google Shape;686;p75"/>
          <p:cNvSpPr txBox="1"/>
          <p:nvPr/>
        </p:nvSpPr>
        <p:spPr>
          <a:xfrm>
            <a:off x="648450" y="3248400"/>
            <a:ext cx="81060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li</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inline-block</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687" name="Google Shape;687;p75"/>
          <p:cNvSpPr txBox="1"/>
          <p:nvPr/>
        </p:nvSpPr>
        <p:spPr>
          <a:xfrm>
            <a:off x="456375" y="4376313"/>
            <a:ext cx="4765800" cy="897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0" i="0" lang="es" sz="1400" u="none" cap="none" strike="noStrike">
                <a:solidFill>
                  <a:srgbClr val="000000"/>
                </a:solidFill>
                <a:highlight>
                  <a:srgbClr val="E0FF00"/>
                </a:highlight>
                <a:latin typeface="Helvetica Neue Light"/>
                <a:ea typeface="Helvetica Neue Light"/>
                <a:cs typeface="Helvetica Neue Light"/>
                <a:sym typeface="Helvetica Neue Light"/>
              </a:rPr>
              <a:t>Haz clic </a:t>
            </a:r>
            <a:r>
              <a:rPr b="0" i="0" lang="es" sz="1400" u="sng" cap="none" strike="noStrike">
                <a:solidFill>
                  <a:srgbClr val="0097A7"/>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aquí </a:t>
            </a:r>
            <a:r>
              <a:rPr b="0" i="0" lang="es" sz="1400" u="none" cap="none" strike="noStrike">
                <a:solidFill>
                  <a:srgbClr val="000000"/>
                </a:solidFill>
                <a:highlight>
                  <a:srgbClr val="E0FF00"/>
                </a:highlight>
                <a:latin typeface="Helvetica Neue Light"/>
                <a:ea typeface="Helvetica Neue Light"/>
                <a:cs typeface="Helvetica Neue Light"/>
                <a:sym typeface="Helvetica Neue Light"/>
              </a:rPr>
              <a:t>para ver más ejemplos. </a:t>
            </a:r>
            <a:endParaRPr b="0" i="0" sz="1400" u="sng" cap="none" strike="noStrike">
              <a:solidFill>
                <a:srgbClr val="000000"/>
              </a:solidFill>
              <a:highlight>
                <a:srgbClr val="E0FF00"/>
              </a:highlight>
              <a:latin typeface="Helvetica Neue Light"/>
              <a:ea typeface="Helvetica Neue Light"/>
              <a:cs typeface="Helvetica Neue Light"/>
              <a:sym typeface="Helvetica Neue Light"/>
            </a:endParaRPr>
          </a:p>
        </p:txBody>
      </p:sp>
      <p:sp>
        <p:nvSpPr>
          <p:cNvPr id="688" name="Google Shape;688;p75"/>
          <p:cNvSpPr/>
          <p:nvPr/>
        </p:nvSpPr>
        <p:spPr>
          <a:xfrm>
            <a:off x="3214700" y="4722975"/>
            <a:ext cx="4265700" cy="204000"/>
          </a:xfrm>
          <a:prstGeom prst="rect">
            <a:avLst/>
          </a:prstGeom>
          <a:solidFill>
            <a:srgbClr val="E0FF00"/>
          </a:solid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0FF00"/>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4" name="Google Shape;694;p76"/>
          <p:cNvSpPr txBox="1"/>
          <p:nvPr/>
        </p:nvSpPr>
        <p:spPr>
          <a:xfrm>
            <a:off x="1453047" y="2385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latin typeface="Anton"/>
                <a:ea typeface="Anton"/>
                <a:cs typeface="Anton"/>
                <a:sym typeface="Anton"/>
              </a:rPr>
              <a:t>TABLA COMPARATIVA</a:t>
            </a:r>
            <a:endParaRPr b="0" i="1" sz="4000" u="none" cap="none" strike="noStrike">
              <a:solidFill>
                <a:srgbClr val="000000"/>
              </a:solidFill>
              <a:latin typeface="Anton"/>
              <a:ea typeface="Anton"/>
              <a:cs typeface="Anton"/>
              <a:sym typeface="Anton"/>
            </a:endParaRPr>
          </a:p>
        </p:txBody>
      </p:sp>
      <p:sp>
        <p:nvSpPr>
          <p:cNvPr id="695" name="Google Shape;695;p76"/>
          <p:cNvSpPr txBox="1"/>
          <p:nvPr/>
        </p:nvSpPr>
        <p:spPr>
          <a:xfrm>
            <a:off x="654225" y="1169975"/>
            <a:ext cx="7816800" cy="76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Dependiendo de si la etiqueta de HTML es </a:t>
            </a:r>
            <a:r>
              <a:rPr b="1" i="0" lang="es" sz="1800" u="none" cap="none" strike="noStrike">
                <a:solidFill>
                  <a:srgbClr val="000000"/>
                </a:solidFill>
                <a:latin typeface="Helvetica Neue"/>
                <a:ea typeface="Helvetica Neue"/>
                <a:cs typeface="Helvetica Neue"/>
                <a:sym typeface="Helvetica Neue"/>
              </a:rPr>
              <a:t>“de bloque”</a:t>
            </a:r>
            <a:r>
              <a:rPr b="0" i="0" lang="es" sz="1800" u="none" cap="none" strike="noStrike">
                <a:solidFill>
                  <a:srgbClr val="000000"/>
                </a:solidFill>
                <a:latin typeface="Helvetica Neue Light"/>
                <a:ea typeface="Helvetica Neue Light"/>
                <a:cs typeface="Helvetica Neue Light"/>
                <a:sym typeface="Helvetica Neue Light"/>
              </a:rPr>
              <a:t> o </a:t>
            </a:r>
            <a:r>
              <a:rPr b="1" i="0" lang="es" sz="1800" u="none" cap="none" strike="noStrike">
                <a:solidFill>
                  <a:srgbClr val="000000"/>
                </a:solidFill>
                <a:latin typeface="Helvetica Neue"/>
                <a:ea typeface="Helvetica Neue"/>
                <a:cs typeface="Helvetica Neue"/>
                <a:sym typeface="Helvetica Neue"/>
              </a:rPr>
              <a:t>“en línea”</a:t>
            </a:r>
            <a:r>
              <a:rPr b="0" i="0" lang="es" sz="1800" u="none" cap="none" strike="noStrike">
                <a:solidFill>
                  <a:srgbClr val="000000"/>
                </a:solidFill>
                <a:latin typeface="Helvetica Neue Light"/>
                <a:ea typeface="Helvetica Neue Light"/>
                <a:cs typeface="Helvetica Neue Light"/>
                <a:sym typeface="Helvetica Neue Light"/>
              </a:rPr>
              <a:t>, algunas propiedades serán omitidas (</a:t>
            </a:r>
            <a:r>
              <a:rPr b="0" i="0" lang="es"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más información</a:t>
            </a:r>
            <a:r>
              <a:rPr b="0" i="0" lang="es" sz="1800" u="none" cap="none" strike="noStrike">
                <a:solidFill>
                  <a:srgbClr val="000000"/>
                </a:solidFill>
                <a:latin typeface="Helvetica Neue Light"/>
                <a:ea typeface="Helvetica Neue Light"/>
                <a:cs typeface="Helvetica Neue Light"/>
                <a:sym typeface="Helvetica Neue Light"/>
              </a:rPr>
              <a:t>).</a:t>
            </a:r>
            <a:endParaRPr b="0" i="0" sz="1400" u="none" cap="none" strike="noStrike">
              <a:solidFill>
                <a:srgbClr val="000000"/>
              </a:solidFill>
              <a:latin typeface="Helvetica Neue Light"/>
              <a:ea typeface="Helvetica Neue Light"/>
              <a:cs typeface="Helvetica Neue Light"/>
              <a:sym typeface="Helvetica Neue Light"/>
            </a:endParaRPr>
          </a:p>
        </p:txBody>
      </p:sp>
      <p:graphicFrame>
        <p:nvGraphicFramePr>
          <p:cNvPr id="696" name="Google Shape;696;p76"/>
          <p:cNvGraphicFramePr/>
          <p:nvPr/>
        </p:nvGraphicFramePr>
        <p:xfrm>
          <a:off x="623025" y="2527163"/>
          <a:ext cx="3000000" cy="3000000"/>
        </p:xfrm>
        <a:graphic>
          <a:graphicData uri="http://schemas.openxmlformats.org/drawingml/2006/table">
            <a:tbl>
              <a:tblPr>
                <a:noFill/>
                <a:tableStyleId>{860AD048-B1B5-47FC-BDF7-C90C8C653C91}</a:tableStyleId>
              </a:tblPr>
              <a:tblGrid>
                <a:gridCol w="1549000"/>
                <a:gridCol w="1549000"/>
                <a:gridCol w="1549000"/>
                <a:gridCol w="1549000"/>
                <a:gridCol w="1549000"/>
              </a:tblGrid>
              <a:tr h="4175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Width</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Height</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Padding</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Margin</a:t>
                      </a:r>
                      <a:endParaRPr b="1" sz="1400" u="none" cap="none" strike="noStrike">
                        <a:latin typeface="Helvetica Neue"/>
                        <a:ea typeface="Helvetica Neue"/>
                        <a:cs typeface="Helvetica Neue"/>
                        <a:sym typeface="Helvetica Neue"/>
                      </a:endParaRPr>
                    </a:p>
                  </a:txBody>
                  <a:tcPr marT="91425" marB="91425" marR="91425" marL="91425"/>
                </a:tc>
              </a:tr>
              <a:tr h="4175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Bloque</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r>
              <a:tr h="41757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En línea</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FF0000"/>
                          </a:solidFill>
                          <a:latin typeface="Helvetica Neue"/>
                          <a:ea typeface="Helvetica Neue"/>
                          <a:cs typeface="Helvetica Neue"/>
                          <a:sym typeface="Helvetica Neue"/>
                        </a:rPr>
                        <a:t>NO</a:t>
                      </a:r>
                      <a:endParaRPr sz="14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FF0000"/>
                          </a:solidFill>
                          <a:latin typeface="Helvetica Neue"/>
                          <a:ea typeface="Helvetica Neue"/>
                          <a:cs typeface="Helvetica Neue"/>
                          <a:sym typeface="Helvetica Neue"/>
                        </a:rPr>
                        <a:t>NO</a:t>
                      </a:r>
                      <a:endParaRPr sz="1400" u="none" cap="none" strike="noStrike">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0000FF"/>
                          </a:solidFill>
                          <a:latin typeface="Helvetica Neue"/>
                          <a:ea typeface="Helvetica Neue"/>
                          <a:cs typeface="Helvetica Neue"/>
                          <a:sym typeface="Helvetica Neue"/>
                        </a:rPr>
                        <a:t>Solo costados</a:t>
                      </a:r>
                      <a:endParaRPr sz="1400" u="none" cap="none" strike="noStrike">
                        <a:solidFill>
                          <a:srgbClr val="0000F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rgbClr val="0000FF"/>
                          </a:solidFill>
                          <a:latin typeface="Helvetica Neue"/>
                          <a:ea typeface="Helvetica Neue"/>
                          <a:cs typeface="Helvetica Neue"/>
                          <a:sym typeface="Helvetica Neue"/>
                        </a:rPr>
                        <a:t>Solo costados</a:t>
                      </a:r>
                      <a:endParaRPr sz="1400" u="none" cap="none" strike="noStrike">
                        <a:solidFill>
                          <a:srgbClr val="0000FF"/>
                        </a:solidFill>
                        <a:latin typeface="Helvetica Neue"/>
                        <a:ea typeface="Helvetica Neue"/>
                        <a:cs typeface="Helvetica Neue"/>
                        <a:sym typeface="Helvetica Neue"/>
                      </a:endParaRPr>
                    </a:p>
                  </a:txBody>
                  <a:tcPr marT="91425" marB="91425" marR="91425" marL="91425"/>
                </a:tc>
              </a:tr>
              <a:tr h="642425">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En línea y bloque</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SI</a:t>
                      </a:r>
                      <a:endParaRPr sz="1400" u="none" cap="none" strike="noStrike">
                        <a:latin typeface="Helvetica Neue"/>
                        <a:ea typeface="Helvetica Neue"/>
                        <a:cs typeface="Helvetica Neue"/>
                        <a:sym typeface="Helvetica Neue"/>
                      </a:endParaRPr>
                    </a:p>
                  </a:txBody>
                  <a:tcPr marT="91425" marB="91425" marR="91425" marL="91425"/>
                </a:tc>
              </a:tr>
            </a:tbl>
          </a:graphicData>
        </a:graphic>
      </p:graphicFrame>
      <p:sp>
        <p:nvSpPr>
          <p:cNvPr id="697" name="Google Shape;697;p76"/>
          <p:cNvSpPr/>
          <p:nvPr/>
        </p:nvSpPr>
        <p:spPr>
          <a:xfrm>
            <a:off x="623025" y="2413488"/>
            <a:ext cx="7879200" cy="2122500"/>
          </a:xfrm>
          <a:prstGeom prst="roundRect">
            <a:avLst>
              <a:gd fmla="val 16667" name="adj"/>
            </a:avLst>
          </a:prstGeom>
          <a:noFill/>
          <a:ln cap="flat" cmpd="sng" w="38100">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3" name="Google Shape;703;p77"/>
          <p:cNvSpPr txBox="1"/>
          <p:nvPr/>
        </p:nvSpPr>
        <p:spPr>
          <a:xfrm>
            <a:off x="2262000" y="316175"/>
            <a:ext cx="4620000" cy="87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3800" u="none" cap="none" strike="noStrike">
                <a:solidFill>
                  <a:srgbClr val="000000"/>
                </a:solidFill>
                <a:latin typeface="Anton"/>
                <a:ea typeface="Anton"/>
                <a:cs typeface="Anton"/>
                <a:sym typeface="Anton"/>
              </a:rPr>
              <a:t>QUITAR UN ELEMENTO</a:t>
            </a:r>
            <a:endParaRPr b="0" i="1" sz="3800" u="none" cap="none" strike="noStrike">
              <a:solidFill>
                <a:srgbClr val="000000"/>
              </a:solidFill>
              <a:latin typeface="Anton"/>
              <a:ea typeface="Anton"/>
              <a:cs typeface="Anton"/>
              <a:sym typeface="Anton"/>
            </a:endParaRPr>
          </a:p>
        </p:txBody>
      </p:sp>
      <p:sp>
        <p:nvSpPr>
          <p:cNvPr id="704" name="Google Shape;704;p77"/>
          <p:cNvSpPr txBox="1"/>
          <p:nvPr/>
        </p:nvSpPr>
        <p:spPr>
          <a:xfrm>
            <a:off x="778513" y="1592025"/>
            <a:ext cx="7739400" cy="1120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El display tiene también un valor para quitar un elemento del layout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display: none</a:t>
            </a:r>
            <a:r>
              <a:rPr b="0" i="1" lang="es" sz="1800" u="none" cap="none" strike="noStrike">
                <a:solidFill>
                  <a:srgbClr val="000000"/>
                </a:solidFill>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l</a:t>
            </a:r>
            <a:r>
              <a:rPr b="0" i="0" lang="es" sz="1800" u="none" cap="none" strike="noStrike">
                <a:solidFill>
                  <a:srgbClr val="000000"/>
                </a:solidFill>
                <a:latin typeface="Helvetica Neue Light"/>
                <a:ea typeface="Helvetica Neue Light"/>
                <a:cs typeface="Helvetica Neue Light"/>
                <a:sym typeface="Helvetica Neue Light"/>
              </a:rPr>
              <a:t>o oculta, y además lo quita (no ocupa su lugar).  </a:t>
            </a:r>
            <a:br>
              <a:rPr b="0" i="0" lang="es" sz="2000" u="none" cap="none" strike="noStrike">
                <a:solidFill>
                  <a:srgbClr val="000000"/>
                </a:solidFill>
                <a:latin typeface="Helvetica Neue Light"/>
                <a:ea typeface="Helvetica Neue Light"/>
                <a:cs typeface="Helvetica Neue Light"/>
                <a:sym typeface="Helvetica Neue Light"/>
              </a:rPr>
            </a:b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705" name="Google Shape;705;p77"/>
          <p:cNvSpPr txBox="1"/>
          <p:nvPr/>
        </p:nvSpPr>
        <p:spPr>
          <a:xfrm>
            <a:off x="896175" y="2814275"/>
            <a:ext cx="7739400" cy="937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 </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8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F89D2"/>
            </a:gs>
            <a:gs pos="100000">
              <a:srgbClr val="E0FF00"/>
            </a:gs>
          </a:gsLst>
          <a:lin ang="10800025" scaled="0"/>
        </a:gradFill>
      </p:bgPr>
    </p:bg>
    <p:spTree>
      <p:nvGrpSpPr>
        <p:cNvPr id="709" name="Shape 709"/>
        <p:cNvGrpSpPr/>
        <p:nvPr/>
      </p:nvGrpSpPr>
      <p:grpSpPr>
        <a:xfrm>
          <a:off x="0" y="0"/>
          <a:ext cx="0" cy="0"/>
          <a:chOff x="0" y="0"/>
          <a:chExt cx="0" cy="0"/>
        </a:xfrm>
      </p:grpSpPr>
      <p:pic>
        <p:nvPicPr>
          <p:cNvPr id="710" name="Google Shape;710;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11" name="Google Shape;711;p7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12" name="Google Shape;712;p78"/>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6" name="Shape 716"/>
        <p:cNvGrpSpPr/>
        <p:nvPr/>
      </p:nvGrpSpPr>
      <p:grpSpPr>
        <a:xfrm>
          <a:off x="0" y="0"/>
          <a:ext cx="0" cy="0"/>
          <a:chOff x="0" y="0"/>
          <a:chExt cx="0" cy="0"/>
        </a:xfrm>
      </p:grpSpPr>
      <p:sp>
        <p:nvSpPr>
          <p:cNvPr id="717" name="Google Shape;717;p7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E0FF00"/>
                </a:solidFill>
                <a:latin typeface="Anton"/>
                <a:ea typeface="Anton"/>
                <a:cs typeface="Anton"/>
                <a:sym typeface="Anton"/>
              </a:rPr>
              <a:t>POSICIONES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3" name="Google Shape;723;p80"/>
          <p:cNvSpPr txBox="1"/>
          <p:nvPr/>
        </p:nvSpPr>
        <p:spPr>
          <a:xfrm>
            <a:off x="1453047" y="5351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a:t>
            </a:r>
            <a:endParaRPr b="0" i="1" sz="4000" u="none" cap="none" strike="noStrike">
              <a:solidFill>
                <a:srgbClr val="000000"/>
              </a:solidFill>
              <a:latin typeface="Anton"/>
              <a:ea typeface="Anton"/>
              <a:cs typeface="Anton"/>
              <a:sym typeface="Anton"/>
            </a:endParaRPr>
          </a:p>
        </p:txBody>
      </p:sp>
      <p:sp>
        <p:nvSpPr>
          <p:cNvPr id="724" name="Google Shape;724;p80"/>
          <p:cNvSpPr txBox="1"/>
          <p:nvPr/>
        </p:nvSpPr>
        <p:spPr>
          <a:xfrm>
            <a:off x="726050" y="1534450"/>
            <a:ext cx="8028300" cy="3125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Es una propiedad CSS pensada para ubicar un elemento, con una libertad muy flexible. Algunos </a:t>
            </a:r>
            <a:r>
              <a:rPr b="1" i="0" lang="es" sz="1800" u="none" cap="none" strike="noStrike">
                <a:solidFill>
                  <a:srgbClr val="000000"/>
                </a:solidFill>
                <a:latin typeface="Helvetica Neue"/>
                <a:ea typeface="Helvetica Neue"/>
                <a:cs typeface="Helvetica Neue"/>
                <a:sym typeface="Helvetica Neue"/>
              </a:rPr>
              <a:t>ejemplos</a:t>
            </a:r>
            <a:r>
              <a:rPr b="0" i="0" lang="es" sz="1800" u="none" cap="none" strike="noStrike">
                <a:solidFill>
                  <a:srgbClr val="000000"/>
                </a:solidFill>
                <a:latin typeface="Helvetica Neue Light"/>
                <a:ea typeface="Helvetica Neue Light"/>
                <a:cs typeface="Helvetica Neue Light"/>
                <a:sym typeface="Helvetica Neue Light"/>
              </a:rPr>
              <a:t> de uso: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Superponer elementos.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Crear publicidades que te sigan con el scroll o un menú.</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Hacer un menú con submenú adentro.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Valores posibles: </a:t>
            </a:r>
            <a:r>
              <a:rPr b="0" i="0" lang="es" sz="1800" u="none" cap="none" strike="noStrike">
                <a:solidFill>
                  <a:srgbClr val="333333"/>
                </a:solidFill>
                <a:highlight>
                  <a:srgbClr val="EF89D2"/>
                </a:highlight>
                <a:latin typeface="Helvetica Neue Light"/>
                <a:ea typeface="Helvetica Neue Light"/>
                <a:cs typeface="Helvetica Neue Light"/>
                <a:sym typeface="Helvetica Neue Light"/>
              </a:rPr>
              <a:t>relative, absolute, fixed, o sticky (cualquiera excepto static)</a:t>
            </a:r>
            <a:r>
              <a:rPr b="0" i="0" lang="es" sz="1800" u="none" cap="none" strike="noStrike">
                <a:solidFill>
                  <a:srgbClr val="333333"/>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cxnSp>
        <p:nvCxnSpPr>
          <p:cNvPr id="729" name="Google Shape;729;p81"/>
          <p:cNvCxnSpPr>
            <a:stCxn id="730" idx="6"/>
            <a:endCxn id="731" idx="2"/>
          </p:cNvCxnSpPr>
          <p:nvPr/>
        </p:nvCxnSpPr>
        <p:spPr>
          <a:xfrm>
            <a:off x="2124450" y="2126340"/>
            <a:ext cx="5007300" cy="0"/>
          </a:xfrm>
          <a:prstGeom prst="straightConnector1">
            <a:avLst/>
          </a:prstGeom>
          <a:noFill/>
          <a:ln cap="flat" cmpd="sng" w="9525">
            <a:solidFill>
              <a:srgbClr val="3DFFBC"/>
            </a:solidFill>
            <a:prstDash val="solid"/>
            <a:round/>
            <a:headEnd len="sm" w="sm" type="none"/>
            <a:tailEnd len="sm" w="sm" type="none"/>
          </a:ln>
        </p:spPr>
      </p:cxnSp>
      <p:sp>
        <p:nvSpPr>
          <p:cNvPr id="730" name="Google Shape;730;p81"/>
          <p:cNvSpPr/>
          <p:nvPr/>
        </p:nvSpPr>
        <p:spPr>
          <a:xfrm>
            <a:off x="145305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2" name="Google Shape;732;p81"/>
          <p:cNvSpPr/>
          <p:nvPr/>
        </p:nvSpPr>
        <p:spPr>
          <a:xfrm>
            <a:off x="4329036"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E0FF00"/>
              </a:solidFill>
              <a:latin typeface="Arial"/>
              <a:ea typeface="Arial"/>
              <a:cs typeface="Arial"/>
              <a:sym typeface="Arial"/>
            </a:endParaRPr>
          </a:p>
        </p:txBody>
      </p:sp>
      <p:sp>
        <p:nvSpPr>
          <p:cNvPr id="731" name="Google Shape;731;p81"/>
          <p:cNvSpPr/>
          <p:nvPr/>
        </p:nvSpPr>
        <p:spPr>
          <a:xfrm>
            <a:off x="713180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E0FF00"/>
              </a:solidFill>
              <a:latin typeface="Arial"/>
              <a:ea typeface="Arial"/>
              <a:cs typeface="Arial"/>
              <a:sym typeface="Arial"/>
            </a:endParaRPr>
          </a:p>
        </p:txBody>
      </p:sp>
      <p:sp>
        <p:nvSpPr>
          <p:cNvPr id="733" name="Google Shape;733;p81"/>
          <p:cNvSpPr txBox="1"/>
          <p:nvPr/>
        </p:nvSpPr>
        <p:spPr>
          <a:xfrm>
            <a:off x="907200" y="2753775"/>
            <a:ext cx="1763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s" sz="1800" u="none" cap="none" strike="noStrike">
                <a:solidFill>
                  <a:srgbClr val="000000"/>
                </a:solidFill>
                <a:highlight>
                  <a:srgbClr val="FFFFFF"/>
                </a:highlight>
                <a:latin typeface="Helvetica Neue"/>
                <a:ea typeface="Helvetica Neue"/>
                <a:cs typeface="Helvetica Neue"/>
                <a:sym typeface="Helvetica Neue"/>
              </a:rPr>
              <a:t>Define </a:t>
            </a:r>
            <a:r>
              <a:rPr b="0" i="0" lang="es" sz="1800" u="none" cap="none" strike="noStrike">
                <a:solidFill>
                  <a:srgbClr val="000000"/>
                </a:solidFill>
                <a:latin typeface="Helvetica Neue Light"/>
                <a:ea typeface="Helvetica Neue Light"/>
                <a:cs typeface="Helvetica Neue Light"/>
                <a:sym typeface="Helvetica Neue Light"/>
              </a:rPr>
              <a:t>qué tipo de posición quieres usar.</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734" name="Google Shape;734;p81"/>
          <p:cNvSpPr txBox="1"/>
          <p:nvPr/>
        </p:nvSpPr>
        <p:spPr>
          <a:xfrm>
            <a:off x="6321925" y="3033125"/>
            <a:ext cx="2137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s" sz="1800" u="none" cap="none" strike="noStrike">
                <a:solidFill>
                  <a:srgbClr val="000000"/>
                </a:solidFill>
                <a:highlight>
                  <a:srgbClr val="FFFFFF"/>
                </a:highlight>
                <a:latin typeface="Helvetica Neue"/>
                <a:ea typeface="Helvetica Neue"/>
                <a:cs typeface="Helvetica Neue"/>
                <a:sym typeface="Helvetica Neue"/>
              </a:rPr>
              <a:t>Determina</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 un valor numérico para las propiedades </a:t>
            </a:r>
            <a:r>
              <a:rPr b="1" i="1" lang="es" sz="1800" u="none" cap="none" strike="noStrike">
                <a:solidFill>
                  <a:srgbClr val="000000"/>
                </a:solidFill>
                <a:highlight>
                  <a:srgbClr val="FFFFFF"/>
                </a:highlight>
                <a:latin typeface="Helvetica Neue"/>
                <a:ea typeface="Helvetica Neue"/>
                <a:cs typeface="Helvetica Neue"/>
                <a:sym typeface="Helvetica Neue"/>
              </a:rPr>
              <a:t>top, bottom, left, right.</a:t>
            </a:r>
            <a:endParaRPr b="1" i="1" sz="1800" u="none" cap="none" strike="noStrike">
              <a:solidFill>
                <a:srgbClr val="000000"/>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None/>
            </a:pPr>
            <a:r>
              <a:t/>
            </a:r>
            <a:endParaRPr b="0" i="0" sz="1800" u="none" cap="none" strike="noStrike">
              <a:solidFill>
                <a:srgbClr val="000000"/>
              </a:solidFill>
              <a:highlight>
                <a:srgbClr val="FFFFFF"/>
              </a:highlight>
              <a:latin typeface="Didact Gothic"/>
              <a:ea typeface="Didact Gothic"/>
              <a:cs typeface="Didact Gothic"/>
              <a:sym typeface="Didact Gothic"/>
            </a:endParaRPr>
          </a:p>
        </p:txBody>
      </p:sp>
      <p:sp>
        <p:nvSpPr>
          <p:cNvPr id="735" name="Google Shape;735;p81"/>
          <p:cNvSpPr txBox="1"/>
          <p:nvPr/>
        </p:nvSpPr>
        <p:spPr>
          <a:xfrm>
            <a:off x="3439225" y="2915438"/>
            <a:ext cx="2377800" cy="91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s" sz="1800" u="none" cap="none" strike="noStrike">
                <a:solidFill>
                  <a:srgbClr val="000000"/>
                </a:solidFill>
                <a:highlight>
                  <a:srgbClr val="FFFFFF"/>
                </a:highlight>
                <a:latin typeface="Helvetica Neue"/>
                <a:ea typeface="Helvetica Neue"/>
                <a:cs typeface="Helvetica Neue"/>
                <a:sym typeface="Helvetica Neue"/>
              </a:rPr>
              <a:t>Indica </a:t>
            </a:r>
            <a:r>
              <a:rPr b="0" i="0" lang="es" sz="1800" u="none" cap="none" strike="noStrike">
                <a:solidFill>
                  <a:srgbClr val="000000"/>
                </a:solidFill>
                <a:highlight>
                  <a:srgbClr val="FFFFFF"/>
                </a:highlight>
                <a:latin typeface="Helvetica Neue Light"/>
                <a:ea typeface="Helvetica Neue Light"/>
                <a:cs typeface="Helvetica Neue Light"/>
                <a:sym typeface="Helvetica Neue Light"/>
              </a:rPr>
              <a:t>desde dónde calcular la distancia (si será desde arriba, derecha, abajo o izquierda).</a:t>
            </a:r>
            <a:endParaRPr b="0" i="0" sz="1800" u="none" cap="none" strike="noStrike">
              <a:solidFill>
                <a:srgbClr val="000000"/>
              </a:solidFill>
              <a:highlight>
                <a:srgbClr val="FFFFFF"/>
              </a:highlight>
              <a:latin typeface="Helvetica Neue Light"/>
              <a:ea typeface="Helvetica Neue Light"/>
              <a:cs typeface="Helvetica Neue Light"/>
              <a:sym typeface="Helvetica Neue Light"/>
            </a:endParaRPr>
          </a:p>
        </p:txBody>
      </p:sp>
      <p:sp>
        <p:nvSpPr>
          <p:cNvPr id="736" name="Google Shape;736;p81"/>
          <p:cNvSpPr txBox="1"/>
          <p:nvPr/>
        </p:nvSpPr>
        <p:spPr>
          <a:xfrm>
            <a:off x="1602326" y="1873273"/>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2400" u="none" cap="none" strike="noStrike">
                <a:solidFill>
                  <a:srgbClr val="000000"/>
                </a:solidFill>
                <a:latin typeface="Lato"/>
                <a:ea typeface="Lato"/>
                <a:cs typeface="Lato"/>
                <a:sym typeface="Lato"/>
              </a:rPr>
              <a:t>1</a:t>
            </a:r>
            <a:endParaRPr b="0" i="0" sz="2400" u="none" cap="none" strike="noStrike">
              <a:solidFill>
                <a:srgbClr val="000000"/>
              </a:solidFill>
              <a:latin typeface="Lato"/>
              <a:ea typeface="Lato"/>
              <a:cs typeface="Lato"/>
              <a:sym typeface="Lato"/>
            </a:endParaRPr>
          </a:p>
        </p:txBody>
      </p:sp>
      <p:sp>
        <p:nvSpPr>
          <p:cNvPr id="737" name="Google Shape;737;p81"/>
          <p:cNvSpPr txBox="1"/>
          <p:nvPr/>
        </p:nvSpPr>
        <p:spPr>
          <a:xfrm>
            <a:off x="4480533" y="1829337"/>
            <a:ext cx="2952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2400" u="none" cap="none" strike="noStrike">
                <a:solidFill>
                  <a:srgbClr val="000000"/>
                </a:solidFill>
                <a:latin typeface="Lato"/>
                <a:ea typeface="Lato"/>
                <a:cs typeface="Lato"/>
                <a:sym typeface="Lato"/>
              </a:rPr>
              <a:t>2</a:t>
            </a:r>
            <a:endParaRPr b="0" i="0" sz="2400" u="none" cap="none" strike="noStrike">
              <a:solidFill>
                <a:srgbClr val="000000"/>
              </a:solidFill>
              <a:latin typeface="Lato"/>
              <a:ea typeface="Lato"/>
              <a:cs typeface="Lato"/>
              <a:sym typeface="Lato"/>
            </a:endParaRPr>
          </a:p>
        </p:txBody>
      </p:sp>
      <p:sp>
        <p:nvSpPr>
          <p:cNvPr id="738" name="Google Shape;738;p81"/>
          <p:cNvSpPr txBox="1"/>
          <p:nvPr/>
        </p:nvSpPr>
        <p:spPr>
          <a:xfrm>
            <a:off x="7276980" y="1858577"/>
            <a:ext cx="295200" cy="33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2400" u="none" cap="none" strike="noStrike">
                <a:solidFill>
                  <a:srgbClr val="000000"/>
                </a:solidFill>
                <a:latin typeface="Lato"/>
                <a:ea typeface="Lato"/>
                <a:cs typeface="Lato"/>
                <a:sym typeface="Lato"/>
              </a:rPr>
              <a:t>3</a:t>
            </a:r>
            <a:endParaRPr b="0" i="0" sz="2400" u="none" cap="none" strike="noStrike">
              <a:solidFill>
                <a:srgbClr val="000000"/>
              </a:solidFill>
              <a:latin typeface="Lato"/>
              <a:ea typeface="Lato"/>
              <a:cs typeface="Lato"/>
              <a:sym typeface="Lato"/>
            </a:endParaRPr>
          </a:p>
        </p:txBody>
      </p:sp>
      <p:sp>
        <p:nvSpPr>
          <p:cNvPr id="739" name="Google Shape;739;p81"/>
          <p:cNvSpPr txBox="1"/>
          <p:nvPr/>
        </p:nvSpPr>
        <p:spPr>
          <a:xfrm>
            <a:off x="1453047" y="3831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¿CÓMO UBICAR UN ELEMENTO?</a:t>
            </a:r>
            <a:endParaRPr b="0" i="1" sz="4000" u="none" cap="none" strike="noStrike">
              <a:solidFill>
                <a:srgbClr val="000000"/>
              </a:solidFill>
              <a:latin typeface="Anton"/>
              <a:ea typeface="Anton"/>
              <a:cs typeface="Anton"/>
              <a:sym typeface="Anton"/>
            </a:endParaRPr>
          </a:p>
        </p:txBody>
      </p:sp>
      <p:pic>
        <p:nvPicPr>
          <p:cNvPr id="740" name="Google Shape;740;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1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0" name="Google Shape;100;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4" name="Shape 744"/>
        <p:cNvGrpSpPr/>
        <p:nvPr/>
      </p:nvGrpSpPr>
      <p:grpSpPr>
        <a:xfrm>
          <a:off x="0" y="0"/>
          <a:ext cx="0" cy="0"/>
          <a:chOff x="0" y="0"/>
          <a:chExt cx="0" cy="0"/>
        </a:xfrm>
      </p:grpSpPr>
      <p:sp>
        <p:nvSpPr>
          <p:cNvPr id="745" name="Google Shape;745;p82"/>
          <p:cNvSpPr txBox="1"/>
          <p:nvPr/>
        </p:nvSpPr>
        <p:spPr>
          <a:xfrm>
            <a:off x="1453047" y="4809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a:t>
            </a:r>
            <a:endParaRPr b="0" i="1" sz="4000" u="none" cap="none" strike="noStrike">
              <a:solidFill>
                <a:srgbClr val="000000"/>
              </a:solidFill>
              <a:latin typeface="Anton"/>
              <a:ea typeface="Anton"/>
              <a:cs typeface="Anton"/>
              <a:sym typeface="Anton"/>
            </a:endParaRPr>
          </a:p>
        </p:txBody>
      </p:sp>
      <p:sp>
        <p:nvSpPr>
          <p:cNvPr id="746" name="Google Shape;746;p82"/>
          <p:cNvSpPr txBox="1"/>
          <p:nvPr/>
        </p:nvSpPr>
        <p:spPr>
          <a:xfrm>
            <a:off x="844300" y="1408375"/>
            <a:ext cx="7798500" cy="302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Al aplicar esta propiedad, puedes usar </a:t>
            </a:r>
            <a:r>
              <a:rPr lang="es" sz="1800">
                <a:latin typeface="Helvetica Neue Light"/>
                <a:ea typeface="Helvetica Neue Light"/>
                <a:cs typeface="Helvetica Neue Light"/>
                <a:sym typeface="Helvetica Neue Light"/>
              </a:rPr>
              <a:t>cuatro</a:t>
            </a:r>
            <a:r>
              <a:rPr b="0" i="0" lang="es" sz="1800" u="none" cap="none" strike="noStrike">
                <a:solidFill>
                  <a:srgbClr val="000000"/>
                </a:solidFill>
                <a:latin typeface="Helvetica Neue Light"/>
                <a:ea typeface="Helvetica Neue Light"/>
                <a:cs typeface="Helvetica Neue Light"/>
                <a:sym typeface="Helvetica Neue Light"/>
              </a:rPr>
              <a:t> propiedades para posicionar los elementos, y debes darles un valor numérico.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 Ellas son:</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top:</a:t>
            </a:r>
            <a:r>
              <a:rPr b="0" i="0" lang="es" sz="1800" u="none" cap="none" strike="noStrike">
                <a:solidFill>
                  <a:srgbClr val="000000"/>
                </a:solidFill>
                <a:latin typeface="Helvetica Neue Light"/>
                <a:ea typeface="Helvetica Neue Light"/>
                <a:cs typeface="Helvetica Neue Light"/>
                <a:sym typeface="Helvetica Neue Light"/>
              </a:rPr>
              <a:t> calcula desde el borde superior (ej:  </a:t>
            </a:r>
            <a:r>
              <a:rPr b="0" i="0" lang="es" sz="1800" u="none" cap="none" strike="noStrike">
                <a:solidFill>
                  <a:srgbClr val="000000"/>
                </a:solidFill>
                <a:highlight>
                  <a:srgbClr val="EFEFEF"/>
                </a:highlight>
                <a:latin typeface="Helvetica Neue Light"/>
                <a:ea typeface="Helvetica Neue Light"/>
                <a:cs typeface="Helvetica Neue Light"/>
                <a:sym typeface="Helvetica Neue Light"/>
              </a:rPr>
              <a:t>top: 100px </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right:</a:t>
            </a:r>
            <a:r>
              <a:rPr b="0" i="0" lang="es" sz="1800" u="none" cap="none" strike="noStrike">
                <a:solidFill>
                  <a:srgbClr val="000000"/>
                </a:solidFill>
                <a:latin typeface="Helvetica Neue Light"/>
                <a:ea typeface="Helvetica Neue Light"/>
                <a:cs typeface="Helvetica Neue Light"/>
                <a:sym typeface="Helvetica Neue Light"/>
              </a:rPr>
              <a:t> calcula desde el borde derecho (ej:  </a:t>
            </a:r>
            <a:r>
              <a:rPr b="0" i="0" lang="es" sz="1800" u="none" cap="none" strike="noStrike">
                <a:solidFill>
                  <a:srgbClr val="000000"/>
                </a:solidFill>
                <a:highlight>
                  <a:srgbClr val="EFEFEF"/>
                </a:highlight>
                <a:latin typeface="Helvetica Neue Light"/>
                <a:ea typeface="Helvetica Neue Light"/>
                <a:cs typeface="Helvetica Neue Light"/>
                <a:sym typeface="Helvetica Neue Light"/>
              </a:rPr>
              <a:t>right: 50px).</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bottom:</a:t>
            </a:r>
            <a:r>
              <a:rPr b="0" i="0" lang="es" sz="1800" u="none" cap="none" strike="noStrike">
                <a:solidFill>
                  <a:srgbClr val="000000"/>
                </a:solidFill>
                <a:latin typeface="Helvetica Neue Light"/>
                <a:ea typeface="Helvetica Neue Light"/>
                <a:cs typeface="Helvetica Neue Light"/>
                <a:sym typeface="Helvetica Neue Light"/>
              </a:rPr>
              <a:t> calcula desde el borde inferior (ej: </a:t>
            </a:r>
            <a:r>
              <a:rPr b="0" i="0" lang="es" sz="1800" u="none" cap="none" strike="noStrike">
                <a:solidFill>
                  <a:srgbClr val="000000"/>
                </a:solidFill>
                <a:highlight>
                  <a:srgbClr val="EFEFEF"/>
                </a:highlight>
                <a:latin typeface="Helvetica Neue Light"/>
                <a:ea typeface="Helvetica Neue Light"/>
                <a:cs typeface="Helvetica Neue Light"/>
                <a:sym typeface="Helvetica Neue Light"/>
              </a:rPr>
              <a:t>bottom: 100px </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Didact Gothic"/>
              <a:buChar char="●"/>
            </a:pPr>
            <a:r>
              <a:rPr b="1" i="1" lang="es" sz="1800" u="none" cap="none" strike="noStrike">
                <a:solidFill>
                  <a:srgbClr val="000000"/>
                </a:solidFill>
                <a:latin typeface="Helvetica Neue"/>
                <a:ea typeface="Helvetica Neue"/>
                <a:cs typeface="Helvetica Neue"/>
                <a:sym typeface="Helvetica Neue"/>
              </a:rPr>
              <a:t>left:</a:t>
            </a:r>
            <a:r>
              <a:rPr b="0" i="0" lang="es" sz="1800" u="none" cap="none" strike="noStrike">
                <a:solidFill>
                  <a:srgbClr val="000000"/>
                </a:solidFill>
                <a:latin typeface="Helvetica Neue Light"/>
                <a:ea typeface="Helvetica Neue Light"/>
                <a:cs typeface="Helvetica Neue Light"/>
                <a:sym typeface="Helvetica Neue Light"/>
              </a:rPr>
              <a:t> calcula desde el borde izquierdo (ej: </a:t>
            </a:r>
            <a:r>
              <a:rPr b="0" i="0" lang="es" sz="1800" u="none" cap="none" strike="noStrike">
                <a:solidFill>
                  <a:srgbClr val="000000"/>
                </a:solidFill>
                <a:highlight>
                  <a:srgbClr val="EFEFEF"/>
                </a:highlight>
                <a:latin typeface="Helvetica Neue Light"/>
                <a:ea typeface="Helvetica Neue Light"/>
                <a:cs typeface="Helvetica Neue Light"/>
                <a:sym typeface="Helvetica Neue Light"/>
              </a:rPr>
              <a:t>left: 50%</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Haz clic </a:t>
            </a:r>
            <a:r>
              <a:rPr b="0" i="0" lang="es" sz="1800" u="sng" cap="none" strike="noStrike">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b="0" i="0" lang="es" sz="1800" u="none" cap="none" strike="noStrike">
                <a:solidFill>
                  <a:srgbClr val="000000"/>
                </a:solidFill>
                <a:latin typeface="Helvetica Neue Light"/>
                <a:ea typeface="Helvetica Neue Light"/>
                <a:cs typeface="Helvetica Neue Light"/>
                <a:sym typeface="Helvetica Neue Light"/>
              </a:rPr>
              <a:t> para acceder a más información.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747" name="Google Shape;747;p8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1" name="Shape 751"/>
        <p:cNvGrpSpPr/>
        <p:nvPr/>
      </p:nvGrpSpPr>
      <p:grpSpPr>
        <a:xfrm>
          <a:off x="0" y="0"/>
          <a:ext cx="0" cy="0"/>
          <a:chOff x="0" y="0"/>
          <a:chExt cx="0" cy="0"/>
        </a:xfrm>
      </p:grpSpPr>
      <p:sp>
        <p:nvSpPr>
          <p:cNvPr id="752" name="Google Shape;752;p83"/>
          <p:cNvSpPr txBox="1"/>
          <p:nvPr/>
        </p:nvSpPr>
        <p:spPr>
          <a:xfrm>
            <a:off x="1453047" y="4911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a:t>
            </a:r>
            <a:r>
              <a:rPr b="0" i="1" lang="es" sz="4000" u="none" cap="none" strike="noStrike">
                <a:solidFill>
                  <a:srgbClr val="000000"/>
                </a:solidFill>
                <a:highlight>
                  <a:srgbClr val="A6FFCA"/>
                </a:highlight>
                <a:latin typeface="Anton"/>
                <a:ea typeface="Anton"/>
                <a:cs typeface="Anton"/>
                <a:sym typeface="Anton"/>
              </a:rPr>
              <a:t>RELATIVE</a:t>
            </a:r>
            <a:endParaRPr b="0" i="1" sz="4000" u="none" cap="none" strike="noStrike">
              <a:solidFill>
                <a:srgbClr val="000000"/>
              </a:solidFill>
              <a:highlight>
                <a:srgbClr val="A6FFCA"/>
              </a:highlight>
              <a:latin typeface="Anton"/>
              <a:ea typeface="Anton"/>
              <a:cs typeface="Anton"/>
              <a:sym typeface="Anton"/>
            </a:endParaRPr>
          </a:p>
        </p:txBody>
      </p:sp>
      <p:sp>
        <p:nvSpPr>
          <p:cNvPr id="753" name="Google Shape;753;p83"/>
          <p:cNvSpPr txBox="1"/>
          <p:nvPr/>
        </p:nvSpPr>
        <p:spPr>
          <a:xfrm>
            <a:off x="672750" y="1553025"/>
            <a:ext cx="7798500" cy="302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2000" u="none" cap="none" strike="noStrike">
                <a:solidFill>
                  <a:srgbClr val="000000"/>
                </a:solidFill>
                <a:highlight>
                  <a:srgbClr val="FFFFFF"/>
                </a:highlight>
                <a:latin typeface="Helvetica Neue Light"/>
                <a:ea typeface="Helvetica Neue Light"/>
                <a:cs typeface="Helvetica Neue Light"/>
                <a:sym typeface="Helvetica Neue Light"/>
              </a:rPr>
              <a:t>El elemento es posicionado de acuerdo al flujo normal del documento, y luego es </a:t>
            </a:r>
            <a:r>
              <a:rPr b="1" i="0" lang="es" sz="2000" u="none" cap="none" strike="noStrike">
                <a:solidFill>
                  <a:srgbClr val="000000"/>
                </a:solidFill>
                <a:highlight>
                  <a:srgbClr val="FFFFFF"/>
                </a:highlight>
                <a:latin typeface="Helvetica Neue"/>
                <a:ea typeface="Helvetica Neue"/>
                <a:cs typeface="Helvetica Neue"/>
                <a:sym typeface="Helvetica Neue"/>
              </a:rPr>
              <a:t>desplazado </a:t>
            </a:r>
            <a:r>
              <a:rPr b="1" i="1" lang="es" sz="2000" u="none" cap="none" strike="noStrike">
                <a:solidFill>
                  <a:srgbClr val="000000"/>
                </a:solidFill>
                <a:highlight>
                  <a:srgbClr val="FFFFFF"/>
                </a:highlight>
                <a:latin typeface="Helvetica Neue"/>
                <a:ea typeface="Helvetica Neue"/>
                <a:cs typeface="Helvetica Neue"/>
                <a:sym typeface="Helvetica Neue"/>
              </a:rPr>
              <a:t>en relación a sí mismo</a:t>
            </a:r>
            <a:r>
              <a:rPr b="0" i="0" lang="es" sz="2000" u="none" cap="none" strike="noStrike">
                <a:solidFill>
                  <a:srgbClr val="000000"/>
                </a:solidFill>
                <a:highlight>
                  <a:srgbClr val="FFFFFF"/>
                </a:highlight>
                <a:latin typeface="Helvetica Neue Light"/>
                <a:ea typeface="Helvetica Neue Light"/>
                <a:cs typeface="Helvetica Neue Light"/>
                <a:sym typeface="Helvetica Neue Light"/>
              </a:rPr>
              <a:t>.</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0" i="0" lang="es" sz="2000" u="none" cap="none" strike="noStrike">
                <a:solidFill>
                  <a:srgbClr val="000000"/>
                </a:solidFill>
                <a:highlight>
                  <a:srgbClr val="E0FF00"/>
                </a:highlight>
                <a:latin typeface="Helvetica Neue Light"/>
                <a:ea typeface="Helvetica Neue Light"/>
                <a:cs typeface="Helvetica Neue Light"/>
                <a:sym typeface="Helvetica Neue Light"/>
              </a:rPr>
              <a:t>El desplazamiento no afecta la posición de ningún otro elemento</a:t>
            </a:r>
            <a:r>
              <a:rPr b="0" i="0" lang="es" sz="2000" u="none" cap="none" strike="noStrike">
                <a:solidFill>
                  <a:srgbClr val="000000"/>
                </a:solidFill>
                <a:highlight>
                  <a:srgbClr val="FFFFFF"/>
                </a:highlight>
                <a:latin typeface="Helvetica Neue Light"/>
                <a:ea typeface="Helvetica Neue Light"/>
                <a:cs typeface="Helvetica Neue Light"/>
                <a:sym typeface="Helvetica Neue Light"/>
              </a:rPr>
              <a:t>, provocando que se pueda superponer sobre otro.</a:t>
            </a:r>
            <a:endParaRPr b="0"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1"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1" i="0" sz="20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754" name="Google Shape;754;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8" name="Shape 758"/>
        <p:cNvGrpSpPr/>
        <p:nvPr/>
      </p:nvGrpSpPr>
      <p:grpSpPr>
        <a:xfrm>
          <a:off x="0" y="0"/>
          <a:ext cx="0" cy="0"/>
          <a:chOff x="0" y="0"/>
          <a:chExt cx="0" cy="0"/>
        </a:xfrm>
      </p:grpSpPr>
      <p:sp>
        <p:nvSpPr>
          <p:cNvPr id="759" name="Google Shape;759;p84"/>
          <p:cNvSpPr txBox="1"/>
          <p:nvPr/>
        </p:nvSpPr>
        <p:spPr>
          <a:xfrm>
            <a:off x="1453047" y="5641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a:t>
            </a:r>
            <a:r>
              <a:rPr b="0" i="1" lang="es" sz="4000" u="none" cap="none" strike="noStrike">
                <a:solidFill>
                  <a:srgbClr val="000000"/>
                </a:solidFill>
                <a:highlight>
                  <a:srgbClr val="A6FFCA"/>
                </a:highlight>
                <a:latin typeface="Anton"/>
                <a:ea typeface="Anton"/>
                <a:cs typeface="Anton"/>
                <a:sym typeface="Anton"/>
              </a:rPr>
              <a:t>RELATIVE</a:t>
            </a:r>
            <a:endParaRPr b="0" i="1" sz="4000" u="none" cap="none" strike="noStrike">
              <a:solidFill>
                <a:srgbClr val="000000"/>
              </a:solidFill>
              <a:highlight>
                <a:srgbClr val="A6FFCA"/>
              </a:highlight>
              <a:latin typeface="Anton"/>
              <a:ea typeface="Anton"/>
              <a:cs typeface="Anton"/>
              <a:sym typeface="Anton"/>
            </a:endParaRPr>
          </a:p>
        </p:txBody>
      </p:sp>
      <p:sp>
        <p:nvSpPr>
          <p:cNvPr id="760" name="Google Shape;760;p84"/>
          <p:cNvSpPr txBox="1"/>
          <p:nvPr/>
        </p:nvSpPr>
        <p:spPr>
          <a:xfrm>
            <a:off x="780600" y="19291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FF0000"/>
                </a:solidFill>
                <a:latin typeface="Consolas"/>
                <a:ea typeface="Consolas"/>
                <a:cs typeface="Consolas"/>
                <a:sym typeface="Consolas"/>
              </a:rPr>
              <a:t>    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relative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761" name="Google Shape;761;p84"/>
          <p:cNvSpPr txBox="1"/>
          <p:nvPr/>
        </p:nvSpPr>
        <p:spPr>
          <a:xfrm>
            <a:off x="2192750"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62" name="Google Shape;762;p84"/>
          <p:cNvSpPr txBox="1"/>
          <p:nvPr/>
        </p:nvSpPr>
        <p:spPr>
          <a:xfrm>
            <a:off x="5935184"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pic>
        <p:nvPicPr>
          <p:cNvPr id="763" name="Google Shape;763;p84"/>
          <p:cNvPicPr preferRelativeResize="0"/>
          <p:nvPr/>
        </p:nvPicPr>
        <p:blipFill rotWithShape="1">
          <a:blip r:embed="rId3">
            <a:alphaModFix/>
          </a:blip>
          <a:srcRect b="0" l="0" r="0" t="0"/>
          <a:stretch/>
        </p:blipFill>
        <p:spPr>
          <a:xfrm>
            <a:off x="4726890" y="1929100"/>
            <a:ext cx="3773160" cy="2416800"/>
          </a:xfrm>
          <a:prstGeom prst="rect">
            <a:avLst/>
          </a:prstGeom>
          <a:noFill/>
          <a:ln>
            <a:noFill/>
          </a:ln>
        </p:spPr>
      </p:pic>
      <p:pic>
        <p:nvPicPr>
          <p:cNvPr id="764" name="Google Shape;764;p8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8" name="Shape 768"/>
        <p:cNvGrpSpPr/>
        <p:nvPr/>
      </p:nvGrpSpPr>
      <p:grpSpPr>
        <a:xfrm>
          <a:off x="0" y="0"/>
          <a:ext cx="0" cy="0"/>
          <a:chOff x="0" y="0"/>
          <a:chExt cx="0" cy="0"/>
        </a:xfrm>
      </p:grpSpPr>
      <p:sp>
        <p:nvSpPr>
          <p:cNvPr id="769" name="Google Shape;769;p85"/>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a:t>
            </a:r>
            <a:r>
              <a:rPr b="0" i="1" lang="es" sz="4000" u="none" cap="none" strike="noStrike">
                <a:solidFill>
                  <a:srgbClr val="000000"/>
                </a:solidFill>
                <a:highlight>
                  <a:srgbClr val="A6FFCA"/>
                </a:highlight>
                <a:latin typeface="Anton"/>
                <a:ea typeface="Anton"/>
                <a:cs typeface="Anton"/>
                <a:sym typeface="Anton"/>
              </a:rPr>
              <a:t>ABSOLUTE</a:t>
            </a:r>
            <a:endParaRPr b="0" i="1" sz="4000" u="none" cap="none" strike="noStrike">
              <a:solidFill>
                <a:srgbClr val="000000"/>
              </a:solidFill>
              <a:highlight>
                <a:srgbClr val="A6FFCA"/>
              </a:highlight>
              <a:latin typeface="Anton"/>
              <a:ea typeface="Anton"/>
              <a:cs typeface="Anton"/>
              <a:sym typeface="Anton"/>
            </a:endParaRPr>
          </a:p>
        </p:txBody>
      </p:sp>
      <p:sp>
        <p:nvSpPr>
          <p:cNvPr id="770" name="Google Shape;770;p85"/>
          <p:cNvSpPr txBox="1"/>
          <p:nvPr/>
        </p:nvSpPr>
        <p:spPr>
          <a:xfrm>
            <a:off x="520475" y="1725650"/>
            <a:ext cx="8234100" cy="302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i="0" lang="es" sz="2000" u="none" cap="none" strike="noStrike">
                <a:solidFill>
                  <a:srgbClr val="333333"/>
                </a:solidFill>
                <a:highlight>
                  <a:srgbClr val="FFFFFF"/>
                </a:highlight>
                <a:latin typeface="Helvetica Neue"/>
                <a:ea typeface="Helvetica Neue"/>
                <a:cs typeface="Helvetica Neue"/>
                <a:sym typeface="Helvetica Neue"/>
              </a:rPr>
              <a:t>El elemento es removido del flujo normal del documento, sin crearse espacio alguno para el mismo en el esquema de la página. </a:t>
            </a:r>
            <a:endParaRPr b="1" i="0" sz="2000" u="none" cap="none" strike="noStrike">
              <a:solidFill>
                <a:srgbClr val="333333"/>
              </a:solidFill>
              <a:highlight>
                <a:srgbClr val="FFFFFF"/>
              </a:highlight>
              <a:latin typeface="Helvetica Neue"/>
              <a:ea typeface="Helvetica Neue"/>
              <a:cs typeface="Helvetica Neue"/>
              <a:sym typeface="Helvetica Neue"/>
            </a:endParaRPr>
          </a:p>
          <a:p>
            <a:pPr indent="0" lvl="0" marL="0" marR="0" rtl="0" algn="ctr">
              <a:lnSpc>
                <a:spcPct val="115000"/>
              </a:lnSpc>
              <a:spcBef>
                <a:spcPts val="1800"/>
              </a:spcBef>
              <a:spcAft>
                <a:spcPts val="0"/>
              </a:spcAft>
              <a:buNone/>
            </a:pPr>
            <a:r>
              <a:rPr b="0" i="0" lang="es" sz="2000" u="none" cap="none" strike="noStrike">
                <a:solidFill>
                  <a:srgbClr val="333333"/>
                </a:solidFill>
                <a:highlight>
                  <a:srgbClr val="FFFFFF"/>
                </a:highlight>
                <a:latin typeface="Helvetica Neue Light"/>
                <a:ea typeface="Helvetica Neue Light"/>
                <a:cs typeface="Helvetica Neue Light"/>
                <a:sym typeface="Helvetica Neue Light"/>
              </a:rPr>
              <a:t>Es posicionado relativo a su padre, siempre y cuando su padre tenga “position:relative”. De lo contrario, se ubica relativo al body. Se recomienda establecer un ancho y alto (width, height)</a:t>
            </a:r>
            <a:r>
              <a:rPr b="0" i="0" lang="es" sz="1900" u="none" cap="none" strike="noStrike">
                <a:solidFill>
                  <a:srgbClr val="333333"/>
                </a:solidFill>
                <a:highlight>
                  <a:srgbClr val="FFFFFF"/>
                </a:highlight>
                <a:latin typeface="Helvetica Neue Light"/>
                <a:ea typeface="Helvetica Neue Light"/>
                <a:cs typeface="Helvetica Neue Light"/>
                <a:sym typeface="Helvetica Neue Light"/>
              </a:rPr>
              <a:t>.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9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pic>
        <p:nvPicPr>
          <p:cNvPr id="771" name="Google Shape;771;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5" name="Shape 775"/>
        <p:cNvGrpSpPr/>
        <p:nvPr/>
      </p:nvGrpSpPr>
      <p:grpSpPr>
        <a:xfrm>
          <a:off x="0" y="0"/>
          <a:ext cx="0" cy="0"/>
          <a:chOff x="0" y="0"/>
          <a:chExt cx="0" cy="0"/>
        </a:xfrm>
      </p:grpSpPr>
      <p:sp>
        <p:nvSpPr>
          <p:cNvPr id="776" name="Google Shape;776;p86"/>
          <p:cNvSpPr txBox="1"/>
          <p:nvPr/>
        </p:nvSpPr>
        <p:spPr>
          <a:xfrm>
            <a:off x="1453047" y="57941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a:t>
            </a:r>
            <a:r>
              <a:rPr b="0" i="1" lang="es" sz="4000" u="none" cap="none" strike="noStrike">
                <a:solidFill>
                  <a:srgbClr val="000000"/>
                </a:solidFill>
                <a:highlight>
                  <a:srgbClr val="A6FFCA"/>
                </a:highlight>
                <a:latin typeface="Anton"/>
                <a:ea typeface="Anton"/>
                <a:cs typeface="Anton"/>
                <a:sym typeface="Anton"/>
              </a:rPr>
              <a:t>ABSOLUTE</a:t>
            </a:r>
            <a:endParaRPr b="0" i="1" sz="4000" u="none" cap="none" strike="noStrike">
              <a:solidFill>
                <a:srgbClr val="000000"/>
              </a:solidFill>
              <a:highlight>
                <a:srgbClr val="A6FFCA"/>
              </a:highlight>
              <a:latin typeface="Anton"/>
              <a:ea typeface="Anton"/>
              <a:cs typeface="Anton"/>
              <a:sym typeface="Anton"/>
            </a:endParaRPr>
          </a:p>
        </p:txBody>
      </p:sp>
      <p:sp>
        <p:nvSpPr>
          <p:cNvPr id="777" name="Google Shape;777;p86"/>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height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absolute</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778" name="Google Shape;778;p86"/>
          <p:cNvSpPr txBox="1"/>
          <p:nvPr/>
        </p:nvSpPr>
        <p:spPr>
          <a:xfrm>
            <a:off x="259892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79" name="Google Shape;779;p86"/>
          <p:cNvSpPr txBox="1"/>
          <p:nvPr/>
        </p:nvSpPr>
        <p:spPr>
          <a:xfrm>
            <a:off x="6169621" y="1411338"/>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pic>
        <p:nvPicPr>
          <p:cNvPr id="780" name="Google Shape;780;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81" name="Google Shape;781;p86"/>
          <p:cNvPicPr preferRelativeResize="0"/>
          <p:nvPr/>
        </p:nvPicPr>
        <p:blipFill rotWithShape="1">
          <a:blip r:embed="rId4">
            <a:alphaModFix/>
          </a:blip>
          <a:srcRect b="0" l="0" r="0" t="0"/>
          <a:stretch/>
        </p:blipFill>
        <p:spPr>
          <a:xfrm>
            <a:off x="5036775" y="1991250"/>
            <a:ext cx="3622287" cy="19543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85" name="Shape 785"/>
        <p:cNvGrpSpPr/>
        <p:nvPr/>
      </p:nvGrpSpPr>
      <p:grpSpPr>
        <a:xfrm>
          <a:off x="0" y="0"/>
          <a:ext cx="0" cy="0"/>
          <a:chOff x="0" y="0"/>
          <a:chExt cx="0" cy="0"/>
        </a:xfrm>
      </p:grpSpPr>
      <p:sp>
        <p:nvSpPr>
          <p:cNvPr id="786" name="Google Shape;786;p87"/>
          <p:cNvSpPr txBox="1"/>
          <p:nvPr/>
        </p:nvSpPr>
        <p:spPr>
          <a:xfrm>
            <a:off x="5238751" y="535150"/>
            <a:ext cx="3419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1" lang="es" sz="4000" u="none" cap="none" strike="noStrike">
                <a:solidFill>
                  <a:srgbClr val="000000"/>
                </a:solidFill>
                <a:latin typeface="Anton"/>
                <a:ea typeface="Anton"/>
                <a:cs typeface="Anton"/>
                <a:sym typeface="Anton"/>
              </a:rPr>
              <a:t>POSITION: F</a:t>
            </a:r>
            <a:r>
              <a:rPr b="0" i="1" lang="es" sz="4000" u="none" cap="none" strike="noStrike">
                <a:solidFill>
                  <a:srgbClr val="000000"/>
                </a:solidFill>
                <a:highlight>
                  <a:srgbClr val="A6FFCA"/>
                </a:highlight>
                <a:latin typeface="Anton"/>
                <a:ea typeface="Anton"/>
                <a:cs typeface="Anton"/>
                <a:sym typeface="Anton"/>
              </a:rPr>
              <a:t>IXED Y STICKY</a:t>
            </a:r>
            <a:endParaRPr b="0" i="1" sz="4000" u="none" cap="none" strike="noStrike">
              <a:solidFill>
                <a:srgbClr val="000000"/>
              </a:solidFill>
              <a:highlight>
                <a:srgbClr val="A6FFCA"/>
              </a:highlight>
              <a:latin typeface="Anton"/>
              <a:ea typeface="Anton"/>
              <a:cs typeface="Anton"/>
              <a:sym typeface="Anton"/>
            </a:endParaRPr>
          </a:p>
        </p:txBody>
      </p:sp>
      <p:sp>
        <p:nvSpPr>
          <p:cNvPr id="787" name="Google Shape;787;p87"/>
          <p:cNvSpPr txBox="1"/>
          <p:nvPr/>
        </p:nvSpPr>
        <p:spPr>
          <a:xfrm>
            <a:off x="5148150" y="1552725"/>
            <a:ext cx="3600600" cy="270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t/>
            </a:r>
            <a:endParaRPr b="0" i="0" sz="2500" u="none" cap="none" strike="noStrike">
              <a:solidFill>
                <a:srgbClr val="333333"/>
              </a:solidFill>
              <a:highlight>
                <a:srgbClr val="FFFFFF"/>
              </a:highlight>
              <a:latin typeface="Didact Gothic"/>
              <a:ea typeface="Didact Gothic"/>
              <a:cs typeface="Didact Gothic"/>
              <a:sym typeface="Didact Gothic"/>
            </a:endParaRPr>
          </a:p>
          <a:p>
            <a:pPr indent="0" lvl="0" marL="0" marR="0" rtl="0" algn="ctr">
              <a:lnSpc>
                <a:spcPct val="115000"/>
              </a:lnSpc>
              <a:spcBef>
                <a:spcPts val="1800"/>
              </a:spcBef>
              <a:spcAft>
                <a:spcPts val="0"/>
              </a:spcAft>
              <a:buNone/>
            </a:pPr>
            <a:r>
              <a:rPr b="0" i="0" lang="es" sz="2400" u="none" cap="none" strike="noStrike">
                <a:solidFill>
                  <a:srgbClr val="333333"/>
                </a:solidFill>
                <a:highlight>
                  <a:srgbClr val="FFFFFF"/>
                </a:highlight>
                <a:latin typeface="Helvetica Neue Light"/>
                <a:ea typeface="Helvetica Neue Light"/>
                <a:cs typeface="Helvetica Neue Light"/>
                <a:sym typeface="Helvetica Neue Light"/>
              </a:rPr>
              <a:t>Ambos métodos permiten que el elemento se mantenga visible, aunque se haga scroll.</a:t>
            </a:r>
            <a:endParaRPr b="0" i="0" sz="2400" u="none" cap="none" strike="noStrike">
              <a:solidFill>
                <a:srgbClr val="333333"/>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1800"/>
              </a:spcBef>
              <a:spcAft>
                <a:spcPts val="0"/>
              </a:spcAft>
              <a:buNone/>
            </a:pPr>
            <a:r>
              <a:t/>
            </a:r>
            <a:endParaRPr b="0"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1800"/>
              </a:spcBef>
              <a:spcAft>
                <a:spcPts val="0"/>
              </a:spcAft>
              <a:buNone/>
            </a:pPr>
            <a:r>
              <a:t/>
            </a:r>
            <a:endParaRPr b="0"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1800"/>
              </a:spcBef>
              <a:spcAft>
                <a:spcPts val="0"/>
              </a:spcAft>
              <a:buNone/>
            </a:pPr>
            <a:r>
              <a:t/>
            </a:r>
            <a:endParaRPr b="0"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1"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b="1" i="0" sz="1800" u="none" cap="none" strike="noStrike">
              <a:solidFill>
                <a:srgbClr val="333333"/>
              </a:solidFill>
              <a:highlight>
                <a:srgbClr val="FFFFFF"/>
              </a:highlight>
              <a:latin typeface="Didact Gothic"/>
              <a:ea typeface="Didact Gothic"/>
              <a:cs typeface="Didact Gothic"/>
              <a:sym typeface="Didact Gothic"/>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Didact Gothic"/>
              <a:ea typeface="Didact Gothic"/>
              <a:cs typeface="Didact Gothic"/>
              <a:sym typeface="Didact Gothic"/>
            </a:endParaRPr>
          </a:p>
        </p:txBody>
      </p:sp>
      <p:pic>
        <p:nvPicPr>
          <p:cNvPr id="788" name="Google Shape;788;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89" name="Google Shape;789;p87"/>
          <p:cNvPicPr preferRelativeResize="0"/>
          <p:nvPr/>
        </p:nvPicPr>
        <p:blipFill>
          <a:blip r:embed="rId4">
            <a:alphaModFix/>
          </a:blip>
          <a:stretch>
            <a:fillRect/>
          </a:stretch>
        </p:blipFill>
        <p:spPr>
          <a:xfrm>
            <a:off x="-342901" y="0"/>
            <a:ext cx="5102652"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5" name="Google Shape;795;p88"/>
          <p:cNvSpPr txBox="1"/>
          <p:nvPr/>
        </p:nvSpPr>
        <p:spPr>
          <a:xfrm>
            <a:off x="1453050" y="382729"/>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highlight>
                  <a:srgbClr val="A6FFCA"/>
                </a:highlight>
                <a:latin typeface="Anton"/>
                <a:ea typeface="Anton"/>
                <a:cs typeface="Anton"/>
                <a:sym typeface="Anton"/>
              </a:rPr>
              <a:t>FIXED</a:t>
            </a:r>
            <a:endParaRPr b="0" i="1" sz="4000" u="none" cap="none" strike="noStrike">
              <a:solidFill>
                <a:srgbClr val="000000"/>
              </a:solidFill>
              <a:highlight>
                <a:srgbClr val="A6FFCA"/>
              </a:highlight>
              <a:latin typeface="Anton"/>
              <a:ea typeface="Anton"/>
              <a:cs typeface="Anton"/>
              <a:sym typeface="Anton"/>
            </a:endParaRPr>
          </a:p>
        </p:txBody>
      </p:sp>
      <p:sp>
        <p:nvSpPr>
          <p:cNvPr id="796" name="Google Shape;796;p88"/>
          <p:cNvSpPr txBox="1"/>
          <p:nvPr/>
        </p:nvSpPr>
        <p:spPr>
          <a:xfrm>
            <a:off x="411575" y="1479809"/>
            <a:ext cx="8174700" cy="29349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1000"/>
              </a:spcAft>
              <a:buNone/>
            </a:pPr>
            <a:r>
              <a:rPr b="0" i="0" lang="es" sz="2000" u="none" cap="none" strike="noStrike">
                <a:solidFill>
                  <a:srgbClr val="000000"/>
                </a:solidFill>
                <a:latin typeface="Helvetica Neue Light"/>
                <a:ea typeface="Helvetica Neue Light"/>
                <a:cs typeface="Helvetica Neue Light"/>
                <a:sym typeface="Helvetica Neue Light"/>
              </a:rPr>
              <a:t>Esta posición es similar a la absoluta, con la </a:t>
            </a:r>
            <a:r>
              <a:rPr b="1" i="0" lang="es" sz="2000" u="none" cap="none" strike="noStrike">
                <a:solidFill>
                  <a:srgbClr val="000000"/>
                </a:solidFill>
                <a:latin typeface="Helvetica Neue"/>
                <a:ea typeface="Helvetica Neue"/>
                <a:cs typeface="Helvetica Neue"/>
                <a:sym typeface="Helvetica Neue"/>
              </a:rPr>
              <a:t>excepción</a:t>
            </a:r>
            <a:r>
              <a:rPr b="0" i="0" lang="es" sz="2000" u="none" cap="none" strike="noStrike">
                <a:solidFill>
                  <a:srgbClr val="000000"/>
                </a:solidFill>
                <a:latin typeface="Helvetica Neue Light"/>
                <a:ea typeface="Helvetica Neue Light"/>
                <a:cs typeface="Helvetica Neue Light"/>
                <a:sym typeface="Helvetica Neue Light"/>
              </a:rPr>
              <a:t> de que el elemento contenedor es el </a:t>
            </a:r>
            <a:r>
              <a:rPr b="1" i="0" lang="es" sz="2000" u="none" cap="none" strike="noStrike">
                <a:solidFill>
                  <a:srgbClr val="000000"/>
                </a:solidFill>
                <a:latin typeface="Helvetica Neue"/>
                <a:ea typeface="Helvetica Neue"/>
                <a:cs typeface="Helvetica Neue"/>
                <a:sym typeface="Helvetica Neue"/>
              </a:rPr>
              <a:t>“viewport”</a:t>
            </a:r>
            <a:r>
              <a:rPr b="0" i="0" lang="es" sz="2000" u="none" cap="none" strike="noStrike">
                <a:solidFill>
                  <a:srgbClr val="000000"/>
                </a:solidFill>
                <a:latin typeface="Helvetica Neue Light"/>
                <a:ea typeface="Helvetica Neue Light"/>
                <a:cs typeface="Helvetica Neue Light"/>
                <a:sym typeface="Helvetica Neue Light"/>
              </a:rPr>
              <a:t>, es decir, la ventana del navegador. </a:t>
            </a:r>
            <a:br>
              <a:rPr b="0" i="0" lang="es" sz="2000" u="none" cap="none" strike="noStrike">
                <a:solidFill>
                  <a:srgbClr val="000000"/>
                </a:solidFill>
                <a:latin typeface="Helvetica Neue Light"/>
                <a:ea typeface="Helvetica Neue Light"/>
                <a:cs typeface="Helvetica Neue Light"/>
                <a:sym typeface="Helvetica Neue Light"/>
              </a:rPr>
            </a:br>
            <a:br>
              <a:rPr b="0" i="0" lang="es" sz="2000" u="none" cap="none" strike="noStrike">
                <a:solidFill>
                  <a:srgbClr val="000000"/>
                </a:solidFill>
                <a:highlight>
                  <a:srgbClr val="A6FFCA"/>
                </a:highlight>
                <a:latin typeface="Helvetica Neue Light"/>
                <a:ea typeface="Helvetica Neue Light"/>
                <a:cs typeface="Helvetica Neue Light"/>
                <a:sym typeface="Helvetica Neue Light"/>
              </a:rPr>
            </a:br>
            <a:r>
              <a:rPr b="0" i="0" lang="es" sz="2000" u="none" cap="none" strike="noStrike">
                <a:solidFill>
                  <a:srgbClr val="000000"/>
                </a:solidFill>
                <a:highlight>
                  <a:srgbClr val="A6FFCA"/>
                </a:highlight>
                <a:latin typeface="Helvetica Neue Light"/>
                <a:ea typeface="Helvetica Neue Light"/>
                <a:cs typeface="Helvetica Neue Light"/>
                <a:sym typeface="Helvetica Neue Light"/>
              </a:rPr>
              <a:t>Puede ser usada para crear elementos que floten, y que queden en la misma posición aunque se haga scroll. </a:t>
            </a:r>
            <a:endParaRPr b="0" i="0" sz="2000" u="none" cap="none" strike="noStrike">
              <a:solidFill>
                <a:srgbClr val="000000"/>
              </a:solidFill>
              <a:highlight>
                <a:srgbClr val="A6FFCA"/>
              </a:highlight>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9"/>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div</a:t>
            </a: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width</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300px</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position</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fixed</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top</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0</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left</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0</a:t>
            </a: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802" name="Google Shape;802;p89"/>
          <p:cNvSpPr txBox="1"/>
          <p:nvPr/>
        </p:nvSpPr>
        <p:spPr>
          <a:xfrm>
            <a:off x="2596975" y="14469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803" name="Google Shape;803;p89"/>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804" name="Google Shape;804;p89"/>
          <p:cNvSpPr txBox="1"/>
          <p:nvPr/>
        </p:nvSpPr>
        <p:spPr>
          <a:xfrm>
            <a:off x="1453050" y="338704"/>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highlight>
                  <a:srgbClr val="A6FFCA"/>
                </a:highlight>
                <a:latin typeface="Anton"/>
                <a:ea typeface="Anton"/>
                <a:cs typeface="Anton"/>
                <a:sym typeface="Anton"/>
              </a:rPr>
              <a:t>FIXED</a:t>
            </a:r>
            <a:endParaRPr b="0" i="1" sz="4000" u="none" cap="none" strike="noStrike">
              <a:solidFill>
                <a:srgbClr val="000000"/>
              </a:solidFill>
              <a:highlight>
                <a:srgbClr val="A6FFCA"/>
              </a:highlight>
              <a:latin typeface="Anton"/>
              <a:ea typeface="Anton"/>
              <a:cs typeface="Anton"/>
              <a:sym typeface="Anton"/>
            </a:endParaRPr>
          </a:p>
        </p:txBody>
      </p:sp>
      <p:pic>
        <p:nvPicPr>
          <p:cNvPr id="805" name="Google Shape;805;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06" name="Google Shape;806;p89"/>
          <p:cNvPicPr preferRelativeResize="0"/>
          <p:nvPr/>
        </p:nvPicPr>
        <p:blipFill rotWithShape="1">
          <a:blip r:embed="rId4">
            <a:alphaModFix/>
          </a:blip>
          <a:srcRect b="0" l="0" r="0" t="0"/>
          <a:stretch/>
        </p:blipFill>
        <p:spPr>
          <a:xfrm>
            <a:off x="5353450" y="1843113"/>
            <a:ext cx="3466454" cy="25159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2" name="Google Shape;812;p90"/>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highlight>
                  <a:srgbClr val="A6FFCA"/>
                </a:highlight>
                <a:latin typeface="Anton"/>
                <a:ea typeface="Anton"/>
                <a:cs typeface="Anton"/>
                <a:sym typeface="Anton"/>
              </a:rPr>
              <a:t>STICKY</a:t>
            </a:r>
            <a:endParaRPr b="0" i="1" sz="4000" u="none" cap="none" strike="noStrike">
              <a:solidFill>
                <a:srgbClr val="000000"/>
              </a:solidFill>
              <a:highlight>
                <a:srgbClr val="A6FFCA"/>
              </a:highlight>
              <a:latin typeface="Anton"/>
              <a:ea typeface="Anton"/>
              <a:cs typeface="Anton"/>
              <a:sym typeface="Anton"/>
            </a:endParaRPr>
          </a:p>
        </p:txBody>
      </p:sp>
      <p:sp>
        <p:nvSpPr>
          <p:cNvPr id="813" name="Google Shape;813;p90"/>
          <p:cNvSpPr txBox="1"/>
          <p:nvPr/>
        </p:nvSpPr>
        <p:spPr>
          <a:xfrm>
            <a:off x="411575" y="1495159"/>
            <a:ext cx="8174700" cy="29349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1000"/>
              </a:spcAft>
              <a:buNone/>
            </a:pPr>
            <a:r>
              <a:rPr b="0" i="0" lang="es" sz="2000" u="none" cap="none" strike="noStrike">
                <a:solidFill>
                  <a:srgbClr val="000000"/>
                </a:solidFill>
                <a:latin typeface="Helvetica Neue Light"/>
                <a:ea typeface="Helvetica Neue Light"/>
                <a:cs typeface="Helvetica Neue Light"/>
                <a:sym typeface="Helvetica Neue Light"/>
              </a:rPr>
              <a:t>El elemento es posicionado en el “flow” natural del documento, podría decirse que es un valor que </a:t>
            </a:r>
            <a:r>
              <a:rPr b="1" i="0" lang="es" sz="2000" u="none" cap="none" strike="noStrike">
                <a:solidFill>
                  <a:srgbClr val="000000"/>
                </a:solidFill>
                <a:latin typeface="Helvetica Neue"/>
                <a:ea typeface="Helvetica Neue"/>
                <a:cs typeface="Helvetica Neue"/>
                <a:sym typeface="Helvetica Neue"/>
              </a:rPr>
              <a:t>funciona de forma híbrida, es decir, como “relative” y también “fixed”</a:t>
            </a:r>
            <a:r>
              <a:rPr b="1" i="0" lang="es" sz="1200" u="none" cap="none" strike="noStrike">
                <a:solidFill>
                  <a:srgbClr val="333333"/>
                </a:solidFill>
                <a:highlight>
                  <a:srgbClr val="FFFFFF"/>
                </a:highlight>
                <a:latin typeface="Helvetica Neue"/>
                <a:ea typeface="Helvetica Neue"/>
                <a:cs typeface="Helvetica Neue"/>
                <a:sym typeface="Helvetica Neue"/>
              </a:rPr>
              <a:t>.</a:t>
            </a:r>
            <a:r>
              <a:rPr b="0" i="0" lang="es" sz="1200" u="none" cap="none" strike="noStrike">
                <a:solidFill>
                  <a:srgbClr val="333333"/>
                </a:solidFill>
                <a:highlight>
                  <a:srgbClr val="FFFFFF"/>
                </a:highlight>
                <a:latin typeface="Helvetica Neue Light"/>
                <a:ea typeface="Helvetica Neue Light"/>
                <a:cs typeface="Helvetica Neue Light"/>
                <a:sym typeface="Helvetica Neue Light"/>
              </a:rPr>
              <a:t> </a:t>
            </a:r>
            <a:br>
              <a:rPr b="0" i="0" lang="es" sz="1200" u="none" cap="none" strike="noStrike">
                <a:solidFill>
                  <a:srgbClr val="333333"/>
                </a:solidFill>
                <a:highlight>
                  <a:srgbClr val="FFFFFF"/>
                </a:highlight>
                <a:latin typeface="Helvetica Neue Light"/>
                <a:ea typeface="Helvetica Neue Light"/>
                <a:cs typeface="Helvetica Neue Light"/>
                <a:sym typeface="Helvetica Neue Light"/>
              </a:rPr>
            </a:br>
            <a:br>
              <a:rPr b="0" i="0" lang="es" sz="1200" u="none" cap="none" strike="noStrike">
                <a:solidFill>
                  <a:srgbClr val="333333"/>
                </a:solidFill>
                <a:highlight>
                  <a:srgbClr val="FFFFFF"/>
                </a:highlight>
                <a:latin typeface="Helvetica Neue Light"/>
                <a:ea typeface="Helvetica Neue Light"/>
                <a:cs typeface="Helvetica Neue Light"/>
                <a:sym typeface="Helvetica Neue Light"/>
              </a:rPr>
            </a:br>
            <a:r>
              <a:rPr b="0" i="0" lang="es" sz="2000" u="none" cap="none" strike="noStrike">
                <a:solidFill>
                  <a:srgbClr val="333333"/>
                </a:solidFill>
                <a:highlight>
                  <a:srgbClr val="FFFFFF"/>
                </a:highlight>
                <a:latin typeface="Helvetica Neue Light"/>
                <a:ea typeface="Helvetica Neue Light"/>
                <a:cs typeface="Helvetica Neue Light"/>
                <a:sym typeface="Helvetica Neue Light"/>
              </a:rPr>
              <a:t>Esto es, cuando llega el “viewport” (la ventana del navegador) hasta donde se encuentra, se “pegará” sobre el borde superior.</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1"/>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500" u="none" cap="none" strike="noStrike">
                <a:solidFill>
                  <a:srgbClr val="800000"/>
                </a:solidFill>
                <a:latin typeface="Consolas"/>
                <a:ea typeface="Consolas"/>
                <a:cs typeface="Consolas"/>
                <a:sym typeface="Consolas"/>
              </a:rPr>
              <a:t>div</a:t>
            </a:r>
            <a:r>
              <a:rPr b="0" i="0" lang="es" sz="1500" u="none" cap="none" strike="noStrike">
                <a:solidFill>
                  <a:srgbClr val="000000"/>
                </a:solidFill>
                <a:latin typeface="Consolas"/>
                <a:ea typeface="Consolas"/>
                <a:cs typeface="Consolas"/>
                <a:sym typeface="Consolas"/>
              </a:rPr>
              <a:t> {</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FF0000"/>
                </a:solidFill>
                <a:latin typeface="Consolas"/>
                <a:ea typeface="Consolas"/>
                <a:cs typeface="Consolas"/>
                <a:sym typeface="Consolas"/>
              </a:rPr>
              <a:t>position</a:t>
            </a:r>
            <a:r>
              <a:rPr b="0" i="0" lang="es" sz="1500" u="none" cap="none" strike="noStrike">
                <a:solidFill>
                  <a:srgbClr val="000000"/>
                </a:solidFill>
                <a:latin typeface="Consolas"/>
                <a:ea typeface="Consolas"/>
                <a:cs typeface="Consolas"/>
                <a:sym typeface="Consolas"/>
              </a:rPr>
              <a:t>: </a:t>
            </a:r>
            <a:r>
              <a:rPr b="0" i="0" lang="es" sz="1500" u="none" cap="none" strike="noStrike">
                <a:solidFill>
                  <a:srgbClr val="0451A5"/>
                </a:solidFill>
                <a:latin typeface="Consolas"/>
                <a:ea typeface="Consolas"/>
                <a:cs typeface="Consolas"/>
                <a:sym typeface="Consolas"/>
              </a:rPr>
              <a:t>sticky</a:t>
            </a: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FF0000"/>
                </a:solidFill>
                <a:latin typeface="Consolas"/>
                <a:ea typeface="Consolas"/>
                <a:cs typeface="Consolas"/>
                <a:sym typeface="Consolas"/>
              </a:rPr>
              <a:t>    top: </a:t>
            </a:r>
            <a:r>
              <a:rPr b="0" i="0" lang="es" sz="1500" u="none" cap="none" strike="noStrike">
                <a:solidFill>
                  <a:srgbClr val="0451A5"/>
                </a:solidFill>
                <a:latin typeface="Consolas"/>
                <a:ea typeface="Consolas"/>
                <a:cs typeface="Consolas"/>
                <a:sym typeface="Consolas"/>
              </a:rPr>
              <a:t>20px;</a:t>
            </a:r>
            <a:endParaRPr b="0" i="0" sz="1500" u="none" cap="none" strike="noStrike">
              <a:solidFill>
                <a:srgbClr val="0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500" u="none" cap="none" strike="noStrike">
                <a:solidFill>
                  <a:srgbClr val="000000"/>
                </a:solidFill>
                <a:latin typeface="Consolas"/>
                <a:ea typeface="Consolas"/>
                <a:cs typeface="Consolas"/>
                <a:sym typeface="Consolas"/>
              </a:rPr>
              <a:t>}</a:t>
            </a:r>
            <a:endParaRPr b="0" i="0" sz="15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nsolas"/>
              <a:ea typeface="Consolas"/>
              <a:cs typeface="Consolas"/>
              <a:sym typeface="Consolas"/>
            </a:endParaRPr>
          </a:p>
        </p:txBody>
      </p:sp>
      <p:sp>
        <p:nvSpPr>
          <p:cNvPr id="819" name="Google Shape;819;p91"/>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820" name="Google Shape;820;p91"/>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821" name="Google Shape;821;p91"/>
          <p:cNvSpPr txBox="1"/>
          <p:nvPr/>
        </p:nvSpPr>
        <p:spPr>
          <a:xfrm>
            <a:off x="1453050" y="326754"/>
            <a:ext cx="6237900" cy="97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None/>
            </a:pPr>
            <a:r>
              <a:rPr b="0" i="1" lang="es" sz="4000" u="none" cap="none" strike="noStrike">
                <a:solidFill>
                  <a:srgbClr val="000000"/>
                </a:solidFill>
                <a:highlight>
                  <a:srgbClr val="A6FFCA"/>
                </a:highlight>
                <a:latin typeface="Anton"/>
                <a:ea typeface="Anton"/>
                <a:cs typeface="Anton"/>
                <a:sym typeface="Anton"/>
              </a:rPr>
              <a:t>STICKY</a:t>
            </a:r>
            <a:endParaRPr b="0" i="1" sz="4000" u="none" cap="none" strike="noStrike">
              <a:solidFill>
                <a:srgbClr val="000000"/>
              </a:solidFill>
              <a:highlight>
                <a:srgbClr val="A6FFCA"/>
              </a:highlight>
              <a:latin typeface="Anton"/>
              <a:ea typeface="Anton"/>
              <a:cs typeface="Anton"/>
              <a:sym typeface="Anton"/>
            </a:endParaRPr>
          </a:p>
        </p:txBody>
      </p:sp>
      <p:pic>
        <p:nvPicPr>
          <p:cNvPr id="822" name="Google Shape;822;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23" name="Google Shape;823;p91"/>
          <p:cNvPicPr preferRelativeResize="0"/>
          <p:nvPr/>
        </p:nvPicPr>
        <p:blipFill rotWithShape="1">
          <a:blip r:embed="rId4">
            <a:alphaModFix/>
          </a:blip>
          <a:srcRect b="0" l="0" r="0" t="0"/>
          <a:stretch/>
        </p:blipFill>
        <p:spPr>
          <a:xfrm>
            <a:off x="5288000" y="1843113"/>
            <a:ext cx="3466454" cy="2515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4</a:t>
            </a:r>
            <a:endParaRPr i="1" sz="2000">
              <a:latin typeface="Anton"/>
              <a:ea typeface="Anton"/>
              <a:cs typeface="Anton"/>
              <a:sym typeface="Anton"/>
            </a:endParaRPr>
          </a:p>
        </p:txBody>
      </p:sp>
      <p:pic>
        <p:nvPicPr>
          <p:cNvPr id="106" name="Google Shape;106;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7" name="Google Shape;107;p2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8" name="Google Shape;108;p20"/>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109" name="Google Shape;109;p20"/>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FFFFFF"/>
                </a:solidFill>
                <a:latin typeface="Helvetica Neue"/>
                <a:ea typeface="Helvetica Neue"/>
                <a:cs typeface="Helvetica Neue"/>
                <a:sym typeface="Helvetica Neue"/>
              </a:rPr>
              <a:t>Display</a:t>
            </a:r>
            <a:endParaRPr b="0" i="0" sz="1100" u="none" cap="none" strike="noStrike">
              <a:solidFill>
                <a:srgbClr val="FFFFFF"/>
              </a:solidFill>
              <a:latin typeface="Helvetica Neue"/>
              <a:ea typeface="Helvetica Neue"/>
              <a:cs typeface="Helvetica Neue"/>
              <a:sym typeface="Helvetica Neue"/>
            </a:endParaRPr>
          </a:p>
        </p:txBody>
      </p:sp>
      <p:sp>
        <p:nvSpPr>
          <p:cNvPr id="110" name="Google Shape;110;p20"/>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FFFFFF"/>
                </a:solidFill>
                <a:latin typeface="Helvetica Neue"/>
                <a:ea typeface="Helvetica Neue"/>
                <a:cs typeface="Helvetica Neue"/>
                <a:sym typeface="Helvetica Neue"/>
              </a:rPr>
              <a:t>Propiedades de la caja</a:t>
            </a:r>
            <a:endParaRPr b="0" i="0" sz="1100" u="none" cap="none" strike="noStrike">
              <a:solidFill>
                <a:srgbClr val="FFFFFF"/>
              </a:solidFill>
              <a:latin typeface="Helvetica Neue"/>
              <a:ea typeface="Helvetica Neue"/>
              <a:cs typeface="Helvetica Neue"/>
              <a:sym typeface="Helvetica Neue"/>
            </a:endParaRPr>
          </a:p>
        </p:txBody>
      </p:sp>
      <p:cxnSp>
        <p:nvCxnSpPr>
          <p:cNvPr id="111" name="Google Shape;111;p20"/>
          <p:cNvCxnSpPr/>
          <p:nvPr/>
        </p:nvCxnSpPr>
        <p:spPr>
          <a:xfrm>
            <a:off x="2071400" y="2499138"/>
            <a:ext cx="958200" cy="0"/>
          </a:xfrm>
          <a:prstGeom prst="straightConnector1">
            <a:avLst/>
          </a:prstGeom>
          <a:noFill/>
          <a:ln cap="flat" cmpd="sng" w="9525">
            <a:solidFill>
              <a:srgbClr val="CCCCCC"/>
            </a:solidFill>
            <a:prstDash val="solid"/>
            <a:round/>
            <a:headEnd len="med" w="med" type="oval"/>
            <a:tailEnd len="med" w="med" type="oval"/>
          </a:ln>
        </p:spPr>
      </p:cxnSp>
      <p:sp>
        <p:nvSpPr>
          <p:cNvPr id="112" name="Google Shape;112;p20"/>
          <p:cNvSpPr/>
          <p:nvPr/>
        </p:nvSpPr>
        <p:spPr>
          <a:xfrm>
            <a:off x="3007208" y="23422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Tipos de elementos</a:t>
            </a:r>
            <a:endParaRPr b="0" i="0" sz="1100" u="none" cap="none" strike="noStrike">
              <a:solidFill>
                <a:srgbClr val="222222"/>
              </a:solidFill>
              <a:latin typeface="Helvetica Neue"/>
              <a:ea typeface="Helvetica Neue"/>
              <a:cs typeface="Helvetica Neue"/>
              <a:sym typeface="Helvetica Neue"/>
            </a:endParaRPr>
          </a:p>
        </p:txBody>
      </p:sp>
      <p:cxnSp>
        <p:nvCxnSpPr>
          <p:cNvPr id="113" name="Google Shape;113;p20"/>
          <p:cNvCxnSpPr/>
          <p:nvPr/>
        </p:nvCxnSpPr>
        <p:spPr>
          <a:xfrm>
            <a:off x="2157414" y="2491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4" name="Google Shape;114;p20"/>
          <p:cNvSpPr/>
          <p:nvPr/>
        </p:nvSpPr>
        <p:spPr>
          <a:xfrm>
            <a:off x="3007208" y="2733628"/>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Función </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20"/>
          <p:cNvCxnSpPr/>
          <p:nvPr/>
        </p:nvCxnSpPr>
        <p:spPr>
          <a:xfrm>
            <a:off x="2071400" y="1419075"/>
            <a:ext cx="958200" cy="0"/>
          </a:xfrm>
          <a:prstGeom prst="straightConnector1">
            <a:avLst/>
          </a:prstGeom>
          <a:noFill/>
          <a:ln cap="flat" cmpd="sng" w="9525">
            <a:solidFill>
              <a:srgbClr val="CCCCCC"/>
            </a:solidFill>
            <a:prstDash val="solid"/>
            <a:round/>
            <a:headEnd len="med" w="med" type="oval"/>
            <a:tailEnd len="med" w="med" type="oval"/>
          </a:ln>
        </p:spPr>
      </p:cxnSp>
      <p:sp>
        <p:nvSpPr>
          <p:cNvPr id="116" name="Google Shape;116;p20"/>
          <p:cNvSpPr/>
          <p:nvPr/>
        </p:nvSpPr>
        <p:spPr>
          <a:xfrm>
            <a:off x="3007208" y="12621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Box model</a:t>
            </a:r>
            <a:endParaRPr b="0" i="0" sz="1100" u="none" cap="none" strike="noStrike">
              <a:solidFill>
                <a:srgbClr val="222222"/>
              </a:solidFill>
              <a:latin typeface="Helvetica Neue"/>
              <a:ea typeface="Helvetica Neue"/>
              <a:cs typeface="Helvetica Neue"/>
              <a:sym typeface="Helvetica Neue"/>
            </a:endParaRPr>
          </a:p>
        </p:txBody>
      </p:sp>
      <p:cxnSp>
        <p:nvCxnSpPr>
          <p:cNvPr id="117" name="Google Shape;117;p20"/>
          <p:cNvCxnSpPr/>
          <p:nvPr/>
        </p:nvCxnSpPr>
        <p:spPr>
          <a:xfrm>
            <a:off x="4374500" y="2890563"/>
            <a:ext cx="958200" cy="0"/>
          </a:xfrm>
          <a:prstGeom prst="straightConnector1">
            <a:avLst/>
          </a:prstGeom>
          <a:noFill/>
          <a:ln cap="flat" cmpd="sng" w="9525">
            <a:solidFill>
              <a:srgbClr val="CCCCCC"/>
            </a:solidFill>
            <a:prstDash val="solid"/>
            <a:round/>
            <a:headEnd len="med" w="med" type="oval"/>
            <a:tailEnd len="med" w="med" type="oval"/>
          </a:ln>
        </p:spPr>
      </p:cxnSp>
      <p:sp>
        <p:nvSpPr>
          <p:cNvPr id="118" name="Google Shape;118;p20"/>
          <p:cNvSpPr/>
          <p:nvPr/>
        </p:nvSpPr>
        <p:spPr>
          <a:xfrm>
            <a:off x="5310308" y="27336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Bug de Display</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0"/>
          <p:cNvCxnSpPr/>
          <p:nvPr/>
        </p:nvCxnSpPr>
        <p:spPr>
          <a:xfrm>
            <a:off x="13507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120" name="Google Shape;120;p20"/>
          <p:cNvSpPr/>
          <p:nvPr/>
        </p:nvSpPr>
        <p:spPr>
          <a:xfrm>
            <a:off x="624300" y="3507854"/>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FFFFFF"/>
                </a:solidFill>
                <a:latin typeface="Helvetica Neue"/>
                <a:ea typeface="Helvetica Neue"/>
                <a:cs typeface="Helvetica Neue"/>
                <a:sym typeface="Helvetica Neue"/>
              </a:rPr>
              <a:t>Posiciones</a:t>
            </a:r>
            <a:endParaRPr b="0" i="0" sz="1100" u="none" cap="none" strike="noStrike">
              <a:solidFill>
                <a:srgbClr val="FFFFFF"/>
              </a:solidFill>
              <a:latin typeface="Helvetica Neue"/>
              <a:ea typeface="Helvetica Neue"/>
              <a:cs typeface="Helvetica Neue"/>
              <a:sym typeface="Helvetica Neue"/>
            </a:endParaRPr>
          </a:p>
        </p:txBody>
      </p:sp>
      <p:cxnSp>
        <p:nvCxnSpPr>
          <p:cNvPr id="121" name="Google Shape;121;p20"/>
          <p:cNvCxnSpPr/>
          <p:nvPr/>
        </p:nvCxnSpPr>
        <p:spPr>
          <a:xfrm>
            <a:off x="2077200" y="3795886"/>
            <a:ext cx="958200" cy="0"/>
          </a:xfrm>
          <a:prstGeom prst="straightConnector1">
            <a:avLst/>
          </a:prstGeom>
          <a:noFill/>
          <a:ln cap="flat" cmpd="sng" w="9525">
            <a:solidFill>
              <a:srgbClr val="CCCCCC"/>
            </a:solidFill>
            <a:prstDash val="solid"/>
            <a:round/>
            <a:headEnd len="med" w="med" type="oval"/>
            <a:tailEnd len="med" w="med" type="oval"/>
          </a:ln>
        </p:spPr>
      </p:cxnSp>
      <p:sp>
        <p:nvSpPr>
          <p:cNvPr id="122" name="Google Shape;122;p20"/>
          <p:cNvSpPr/>
          <p:nvPr/>
        </p:nvSpPr>
        <p:spPr>
          <a:xfrm>
            <a:off x="3013008" y="3659650"/>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1100" u="none" cap="none" strike="noStrike">
                <a:solidFill>
                  <a:srgbClr val="222222"/>
                </a:solidFill>
                <a:latin typeface="Helvetica Neue"/>
                <a:ea typeface="Helvetica Neue"/>
                <a:cs typeface="Helvetica Neue"/>
                <a:sym typeface="Helvetica Neue"/>
              </a:rPr>
              <a:t>Position</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9" name="Google Shape;829;p92"/>
          <p:cNvSpPr txBox="1"/>
          <p:nvPr/>
        </p:nvSpPr>
        <p:spPr>
          <a:xfrm>
            <a:off x="643801" y="3971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b="0" i="1" lang="es" sz="3800" u="none" cap="none" strike="noStrike">
                <a:solidFill>
                  <a:srgbClr val="000000"/>
                </a:solidFill>
                <a:latin typeface="Anton"/>
                <a:ea typeface="Anton"/>
                <a:cs typeface="Anton"/>
                <a:sym typeface="Anton"/>
              </a:rPr>
              <a:t>MENÚ CON SUBMENÚ</a:t>
            </a:r>
            <a:endParaRPr b="0" i="1" sz="3800" u="none" cap="none" strike="noStrike">
              <a:solidFill>
                <a:srgbClr val="000000"/>
              </a:solidFill>
              <a:latin typeface="Anton"/>
              <a:ea typeface="Anton"/>
              <a:cs typeface="Anton"/>
              <a:sym typeface="Anton"/>
            </a:endParaRPr>
          </a:p>
        </p:txBody>
      </p:sp>
      <p:sp>
        <p:nvSpPr>
          <p:cNvPr id="830" name="Google Shape;830;p92"/>
          <p:cNvSpPr txBox="1"/>
          <p:nvPr/>
        </p:nvSpPr>
        <p:spPr>
          <a:xfrm>
            <a:off x="643800" y="1600775"/>
            <a:ext cx="7856400" cy="2669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Didact Gothic"/>
              <a:buChar char="●"/>
            </a:pPr>
            <a:r>
              <a:rPr b="0" i="0" lang="es" sz="1800" u="none" cap="none" strike="noStrike">
                <a:solidFill>
                  <a:srgbClr val="000000"/>
                </a:solidFill>
                <a:latin typeface="Helvetica Neue Light"/>
                <a:ea typeface="Helvetica Neue Light"/>
                <a:cs typeface="Helvetica Neue Light"/>
                <a:sym typeface="Helvetica Neue Light"/>
              </a:rPr>
              <a:t>El </a:t>
            </a:r>
            <a:r>
              <a:rPr b="1" i="0" lang="es" sz="1800" u="none" cap="none" strike="noStrike">
                <a:solidFill>
                  <a:srgbClr val="000000"/>
                </a:solidFill>
                <a:latin typeface="Helvetica Neue"/>
                <a:ea typeface="Helvetica Neue"/>
                <a:cs typeface="Helvetica Neue"/>
                <a:sym typeface="Helvetica Neue"/>
              </a:rPr>
              <a:t>position</a:t>
            </a:r>
            <a:r>
              <a:rPr b="0" i="0" lang="es" sz="1800" u="none" cap="none" strike="noStrike">
                <a:solidFill>
                  <a:srgbClr val="000000"/>
                </a:solidFill>
                <a:latin typeface="Helvetica Neue Light"/>
                <a:ea typeface="Helvetica Neue Light"/>
                <a:cs typeface="Helvetica Neue Light"/>
                <a:sym typeface="Helvetica Neue Light"/>
              </a:rPr>
              <a:t> (tanto </a:t>
            </a:r>
            <a:r>
              <a:rPr b="0" i="1" lang="es" sz="1800" u="none" cap="none" strike="noStrike">
                <a:solidFill>
                  <a:srgbClr val="000000"/>
                </a:solidFill>
                <a:latin typeface="Helvetica Neue Light"/>
                <a:ea typeface="Helvetica Neue Light"/>
                <a:cs typeface="Helvetica Neue Light"/>
                <a:sym typeface="Helvetica Neue Light"/>
              </a:rPr>
              <a:t>relative </a:t>
            </a:r>
            <a:r>
              <a:rPr b="0" i="0" lang="es" sz="1800" u="none" cap="none" strike="noStrike">
                <a:solidFill>
                  <a:srgbClr val="000000"/>
                </a:solidFill>
                <a:latin typeface="Helvetica Neue Light"/>
                <a:ea typeface="Helvetica Neue Light"/>
                <a:cs typeface="Helvetica Neue Light"/>
                <a:sym typeface="Helvetica Neue Light"/>
              </a:rPr>
              <a:t>como </a:t>
            </a:r>
            <a:r>
              <a:rPr b="0" i="1" lang="es" sz="1800" u="none" cap="none" strike="noStrike">
                <a:solidFill>
                  <a:srgbClr val="000000"/>
                </a:solidFill>
                <a:latin typeface="Helvetica Neue Light"/>
                <a:ea typeface="Helvetica Neue Light"/>
                <a:cs typeface="Helvetica Neue Light"/>
                <a:sym typeface="Helvetica Neue Light"/>
              </a:rPr>
              <a:t>absolute</a:t>
            </a:r>
            <a:r>
              <a:rPr b="0" i="0" lang="es" sz="1800" u="none" cap="none" strike="noStrike">
                <a:solidFill>
                  <a:srgbClr val="000000"/>
                </a:solidFill>
                <a:latin typeface="Helvetica Neue Light"/>
                <a:ea typeface="Helvetica Neue Light"/>
                <a:cs typeface="Helvetica Neue Light"/>
                <a:sym typeface="Helvetica Neue Light"/>
              </a:rPr>
              <a:t>) se usa, entre otras, para hacer un menú que tenga un submenú emergente. Los ítems del primero son relativos, sirven como borde de cualquier hijo.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DFFBC"/>
              </a:buClr>
              <a:buSzPts val="1800"/>
              <a:buFont typeface="Helvetica Neue Light"/>
              <a:buChar char="●"/>
            </a:pPr>
            <a:r>
              <a:rPr b="0" i="0" lang="es" sz="1800" u="none" cap="none" strike="noStrike">
                <a:solidFill>
                  <a:srgbClr val="000000"/>
                </a:solidFill>
                <a:latin typeface="Helvetica Neue Light"/>
                <a:ea typeface="Helvetica Neue Light"/>
                <a:cs typeface="Helvetica Neue Light"/>
                <a:sym typeface="Helvetica Neue Light"/>
              </a:rPr>
              <a:t>La </a:t>
            </a:r>
            <a:r>
              <a:rPr b="1" i="0" lang="es" sz="1800" u="none" cap="none" strike="noStrike">
                <a:solidFill>
                  <a:srgbClr val="000000"/>
                </a:solidFill>
                <a:latin typeface="Helvetica Neue"/>
                <a:ea typeface="Helvetica Neue"/>
                <a:cs typeface="Helvetica Neue"/>
                <a:sym typeface="Helvetica Neue"/>
              </a:rPr>
              <a:t>lista </a:t>
            </a:r>
            <a:r>
              <a:rPr b="0" i="0" lang="es" sz="1800" u="none" cap="none" strike="noStrike">
                <a:solidFill>
                  <a:srgbClr val="000000"/>
                </a:solidFill>
                <a:latin typeface="Helvetica Neue Light"/>
                <a:ea typeface="Helvetica Neue Light"/>
                <a:cs typeface="Helvetica Neue Light"/>
                <a:sym typeface="Helvetica Neue Light"/>
              </a:rPr>
              <a:t>dentro de un list-item es absoluta. Por defecto, la sublista tiene </a:t>
            </a:r>
            <a:r>
              <a:rPr b="0" i="1" lang="es" sz="1800" u="none" cap="none" strike="noStrike">
                <a:solidFill>
                  <a:srgbClr val="000000"/>
                </a:solidFill>
                <a:latin typeface="Helvetica Neue Light"/>
                <a:ea typeface="Helvetica Neue Light"/>
                <a:cs typeface="Helvetica Neue Light"/>
                <a:sym typeface="Helvetica Neue Light"/>
              </a:rPr>
              <a:t>display: none</a:t>
            </a:r>
            <a:r>
              <a:rPr b="0" i="0" lang="es" sz="1800" u="none" cap="none" strike="noStrike">
                <a:solidFill>
                  <a:srgbClr val="000000"/>
                </a:solidFill>
                <a:latin typeface="Helvetica Neue Light"/>
                <a:ea typeface="Helvetica Neue Light"/>
                <a:cs typeface="Helvetica Neue Light"/>
                <a:sym typeface="Helvetica Neue Light"/>
              </a:rPr>
              <a:t>. Recién cuando un list-item detecte el</a:t>
            </a:r>
            <a:r>
              <a:rPr b="0" i="1" lang="es" sz="1800" u="none" cap="none" strike="noStrike">
                <a:solidFill>
                  <a:srgbClr val="000000"/>
                </a:solidFill>
                <a:latin typeface="Helvetica Neue Light"/>
                <a:ea typeface="Helvetica Neue Light"/>
                <a:cs typeface="Helvetica Neue Light"/>
                <a:sym typeface="Helvetica Neue Light"/>
              </a:rPr>
              <a:t> :hover</a:t>
            </a:r>
            <a:r>
              <a:rPr b="0" i="0" lang="es" sz="1800" u="none" cap="none" strike="noStrike">
                <a:solidFill>
                  <a:srgbClr val="000000"/>
                </a:solidFill>
                <a:latin typeface="Helvetica Neue Light"/>
                <a:ea typeface="Helvetica Neue Light"/>
                <a:cs typeface="Helvetica Neue Light"/>
                <a:sym typeface="Helvetica Neue Light"/>
              </a:rPr>
              <a:t>, si adentro tiene una lista, dale </a:t>
            </a:r>
            <a:r>
              <a:rPr b="0" i="1" lang="es" sz="1800" u="none" cap="none" strike="noStrike">
                <a:solidFill>
                  <a:srgbClr val="000000"/>
                </a:solidFill>
                <a:latin typeface="Helvetica Neue Light"/>
                <a:ea typeface="Helvetica Neue Light"/>
                <a:cs typeface="Helvetica Neue Light"/>
                <a:sym typeface="Helvetica Neue Light"/>
              </a:rPr>
              <a:t>display: block </a:t>
            </a:r>
            <a:endParaRPr b="0" i="1"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36" name="Google Shape;836;p93"/>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b="0" i="1" lang="es" sz="3800" u="none" cap="none" strike="noStrike">
                <a:solidFill>
                  <a:srgbClr val="000000"/>
                </a:solidFill>
                <a:latin typeface="Anton"/>
                <a:ea typeface="Anton"/>
                <a:cs typeface="Anton"/>
                <a:sym typeface="Anton"/>
              </a:rPr>
              <a:t>MENÚ CON SUBMENÚ</a:t>
            </a:r>
            <a:endParaRPr b="0" i="1" sz="3800" u="none" cap="none" strike="noStrike">
              <a:solidFill>
                <a:srgbClr val="000000"/>
              </a:solidFill>
              <a:latin typeface="Anton"/>
              <a:ea typeface="Anton"/>
              <a:cs typeface="Anton"/>
              <a:sym typeface="Anton"/>
            </a:endParaRPr>
          </a:p>
        </p:txBody>
      </p:sp>
      <p:pic>
        <p:nvPicPr>
          <p:cNvPr id="837" name="Google Shape;837;p93"/>
          <p:cNvPicPr preferRelativeResize="0"/>
          <p:nvPr/>
        </p:nvPicPr>
        <p:blipFill rotWithShape="1">
          <a:blip r:embed="rId4">
            <a:alphaModFix/>
          </a:blip>
          <a:srcRect b="0" l="0" r="0" t="0"/>
          <a:stretch/>
        </p:blipFill>
        <p:spPr>
          <a:xfrm>
            <a:off x="1262225" y="1448775"/>
            <a:ext cx="6619551" cy="3309775"/>
          </a:xfrm>
          <a:prstGeom prst="rect">
            <a:avLst/>
          </a:prstGeom>
          <a:noFill/>
          <a:ln>
            <a:noFill/>
          </a:ln>
        </p:spPr>
      </p:pic>
      <p:sp>
        <p:nvSpPr>
          <p:cNvPr id="838" name="Google Shape;838;p93"/>
          <p:cNvSpPr txBox="1"/>
          <p:nvPr/>
        </p:nvSpPr>
        <p:spPr>
          <a:xfrm>
            <a:off x="643801" y="9724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1200"/>
              </a:spcAft>
              <a:buNone/>
            </a:pPr>
            <a:r>
              <a:rPr i="1" lang="es" sz="2000">
                <a:latin typeface="Anton"/>
                <a:ea typeface="Anton"/>
                <a:cs typeface="Anton"/>
                <a:sym typeface="Anton"/>
              </a:rPr>
              <a:t>Ejemplo</a:t>
            </a:r>
            <a:endParaRPr b="0" i="1" sz="2000" u="none" cap="none" strike="noStrike">
              <a:solidFill>
                <a:srgbClr val="000000"/>
              </a:solidFill>
              <a:latin typeface="Anton"/>
              <a:ea typeface="Anton"/>
              <a:cs typeface="Anton"/>
              <a:sym typeface="Anto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4"/>
          <p:cNvSpPr txBox="1"/>
          <p:nvPr/>
        </p:nvSpPr>
        <p:spPr>
          <a:xfrm>
            <a:off x="4599150" y="47924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list-style</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none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font-size</a:t>
            </a:r>
            <a:r>
              <a:rPr b="0" i="0" lang="es" sz="1000" u="none" cap="none" strike="noStrike">
                <a:solidFill>
                  <a:srgbClr val="000000"/>
                </a:solidFill>
                <a:latin typeface="Consolas"/>
                <a:ea typeface="Consolas"/>
                <a:cs typeface="Consolas"/>
                <a:sym typeface="Consolas"/>
              </a:rPr>
              <a:t>:</a:t>
            </a:r>
            <a:r>
              <a:rPr b="0" i="0" lang="es" sz="1000" u="none" cap="none" strike="noStrike">
                <a:solidFill>
                  <a:srgbClr val="09885A"/>
                </a:solidFill>
                <a:latin typeface="Consolas"/>
                <a:ea typeface="Consolas"/>
                <a:cs typeface="Consolas"/>
                <a:sym typeface="Consolas"/>
              </a:rPr>
              <a:t>0</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08000"/>
                </a:solidFill>
                <a:latin typeface="Consolas"/>
                <a:ea typeface="Consolas"/>
                <a:cs typeface="Consolas"/>
                <a:sym typeface="Consolas"/>
              </a:rPr>
              <a:t>/* truco por el uso de inline-block*/</a:t>
            </a:r>
            <a:endParaRPr b="0" i="0" sz="10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li</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inline-block</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width</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9885A"/>
                </a:solidFill>
                <a:latin typeface="Consolas"/>
                <a:ea typeface="Consolas"/>
                <a:cs typeface="Consolas"/>
                <a:sym typeface="Consolas"/>
              </a:rPr>
              <a:t>25%</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position</a:t>
            </a:r>
            <a:r>
              <a:rPr b="0" i="0" lang="es" sz="1000" u="none" cap="none" strike="noStrike">
                <a:solidFill>
                  <a:srgbClr val="000000"/>
                </a:solidFill>
                <a:latin typeface="Consolas"/>
                <a:ea typeface="Consolas"/>
                <a:cs typeface="Consolas"/>
                <a:sym typeface="Consolas"/>
              </a:rPr>
              <a:t>:</a:t>
            </a:r>
            <a:r>
              <a:rPr b="0" i="0" lang="es" sz="1000" u="none" cap="none" strike="noStrike">
                <a:solidFill>
                  <a:srgbClr val="0451A5"/>
                </a:solidFill>
                <a:latin typeface="Consolas"/>
                <a:ea typeface="Consolas"/>
                <a:cs typeface="Consolas"/>
                <a:sym typeface="Consolas"/>
              </a:rPr>
              <a:t>relative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font-size</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9885A"/>
                </a:solidFill>
                <a:latin typeface="Consolas"/>
                <a:ea typeface="Consolas"/>
                <a:cs typeface="Consolas"/>
                <a:sym typeface="Consolas"/>
              </a:rPr>
              <a:t>14px</a:t>
            </a:r>
            <a:endParaRPr b="0" i="0" sz="1000" u="none" cap="none" strike="noStrike">
              <a:solidFill>
                <a:srgbClr val="09885A"/>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position</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absolute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none</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li</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0451A5"/>
                </a:solidFill>
                <a:latin typeface="Consolas"/>
                <a:ea typeface="Consolas"/>
                <a:cs typeface="Consolas"/>
                <a:sym typeface="Consolas"/>
              </a:rPr>
              <a:t>block</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li:hover</a:t>
            </a: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800000"/>
                </a:solidFill>
                <a:latin typeface="Consolas"/>
                <a:ea typeface="Consolas"/>
                <a:cs typeface="Consolas"/>
                <a:sym typeface="Consolas"/>
              </a:rPr>
              <a:t>ul</a:t>
            </a:r>
            <a:r>
              <a:rPr b="0" i="0" lang="es" sz="1000" u="none" cap="none" strike="noStrike">
                <a:solidFill>
                  <a:srgbClr val="000000"/>
                </a:solidFill>
                <a:latin typeface="Consolas"/>
                <a:ea typeface="Consolas"/>
                <a:cs typeface="Consolas"/>
                <a:sym typeface="Consolas"/>
              </a:rPr>
              <a:t>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   </a:t>
            </a:r>
            <a:r>
              <a:rPr b="0" i="0" lang="es" sz="1000" u="none" cap="none" strike="noStrike">
                <a:solidFill>
                  <a:srgbClr val="FF0000"/>
                </a:solidFill>
                <a:latin typeface="Consolas"/>
                <a:ea typeface="Consolas"/>
                <a:cs typeface="Consolas"/>
                <a:sym typeface="Consolas"/>
              </a:rPr>
              <a:t>display</a:t>
            </a:r>
            <a:r>
              <a:rPr b="0" i="0" lang="es" sz="1000" u="none" cap="none" strike="noStrike">
                <a:solidFill>
                  <a:srgbClr val="000000"/>
                </a:solidFill>
                <a:latin typeface="Consolas"/>
                <a:ea typeface="Consolas"/>
                <a:cs typeface="Consolas"/>
                <a:sym typeface="Consolas"/>
              </a:rPr>
              <a:t>:</a:t>
            </a:r>
            <a:r>
              <a:rPr b="0" i="0" lang="es" sz="1000" u="none" cap="none" strike="noStrike">
                <a:solidFill>
                  <a:srgbClr val="0451A5"/>
                </a:solidFill>
                <a:latin typeface="Consolas"/>
                <a:ea typeface="Consolas"/>
                <a:cs typeface="Consolas"/>
                <a:sym typeface="Consolas"/>
              </a:rPr>
              <a:t>block</a:t>
            </a: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s" sz="1000" u="none" cap="none" strike="noStrike">
                <a:solidFill>
                  <a:srgbClr val="000000"/>
                </a:solidFill>
                <a:latin typeface="Consolas"/>
                <a:ea typeface="Consolas"/>
                <a:cs typeface="Consolas"/>
                <a:sym typeface="Consolas"/>
              </a:rPr>
              <a:t>}</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000" u="none" cap="none" strike="noStrike">
              <a:solidFill>
                <a:srgbClr val="800000"/>
              </a:solidFill>
              <a:latin typeface="Consolas"/>
              <a:ea typeface="Consolas"/>
              <a:cs typeface="Consolas"/>
              <a:sym typeface="Consolas"/>
            </a:endParaRPr>
          </a:p>
        </p:txBody>
      </p:sp>
      <p:sp>
        <p:nvSpPr>
          <p:cNvPr id="844" name="Google Shape;844;p94"/>
          <p:cNvSpPr txBox="1"/>
          <p:nvPr/>
        </p:nvSpPr>
        <p:spPr>
          <a:xfrm>
            <a:off x="6072600" y="0"/>
            <a:ext cx="7473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s" sz="2000" u="none" cap="none" strike="noStrike">
                <a:solidFill>
                  <a:srgbClr val="000000"/>
                </a:solidFill>
                <a:latin typeface="Didact Gothic"/>
                <a:ea typeface="Didact Gothic"/>
                <a:cs typeface="Didact Gothic"/>
                <a:sym typeface="Didact Gothic"/>
              </a:rPr>
              <a:t>CSS</a:t>
            </a:r>
            <a:endParaRPr b="1" i="0" sz="2000" u="none" cap="none" strike="noStrike">
              <a:solidFill>
                <a:srgbClr val="000000"/>
              </a:solidFill>
              <a:latin typeface="Didact Gothic"/>
              <a:ea typeface="Didact Gothic"/>
              <a:cs typeface="Didact Gothic"/>
              <a:sym typeface="Didact Gothic"/>
            </a:endParaRPr>
          </a:p>
        </p:txBody>
      </p:sp>
      <p:sp>
        <p:nvSpPr>
          <p:cNvPr id="845" name="Google Shape;845;p94"/>
          <p:cNvSpPr txBox="1"/>
          <p:nvPr/>
        </p:nvSpPr>
        <p:spPr>
          <a:xfrm>
            <a:off x="1637425" y="0"/>
            <a:ext cx="939900" cy="44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s" sz="2000" u="none" cap="none" strike="noStrike">
                <a:solidFill>
                  <a:srgbClr val="000000"/>
                </a:solidFill>
                <a:latin typeface="Didact Gothic"/>
                <a:ea typeface="Didact Gothic"/>
                <a:cs typeface="Didact Gothic"/>
                <a:sym typeface="Didact Gothic"/>
              </a:rPr>
              <a:t>HTML</a:t>
            </a:r>
            <a:endParaRPr b="1" i="0" sz="2000" u="none" cap="none" strike="noStrike">
              <a:solidFill>
                <a:srgbClr val="000000"/>
              </a:solidFill>
              <a:latin typeface="Didact Gothic"/>
              <a:ea typeface="Didact Gothic"/>
              <a:cs typeface="Didact Gothic"/>
              <a:sym typeface="Didact Gothic"/>
            </a:endParaRPr>
          </a:p>
        </p:txBody>
      </p:sp>
      <p:sp>
        <p:nvSpPr>
          <p:cNvPr id="846" name="Google Shape;846;p94"/>
          <p:cNvSpPr txBox="1"/>
          <p:nvPr/>
        </p:nvSpPr>
        <p:spPr>
          <a:xfrm>
            <a:off x="0" y="47612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Subitem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Subitem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&lt;li&gt;&lt;a</a:t>
            </a:r>
            <a:r>
              <a:rPr b="0" i="0" lang="es" sz="1400" u="none" cap="none" strike="noStrike">
                <a:solidFill>
                  <a:srgbClr val="000000"/>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rgbClr val="000000"/>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a:t>
            </a:r>
            <a:r>
              <a:rPr b="0" i="0" lang="es" sz="1400" u="none" cap="none" strike="noStrike">
                <a:solidFill>
                  <a:srgbClr val="800000"/>
                </a:solidFill>
                <a:latin typeface="Consolas"/>
                <a:ea typeface="Consolas"/>
                <a:cs typeface="Consolas"/>
                <a:sym typeface="Consolas"/>
              </a:rPr>
              <a:t>&gt;</a:t>
            </a:r>
            <a:r>
              <a:rPr b="0" i="0" lang="es" sz="1400" u="none" cap="none" strike="noStrike">
                <a:solidFill>
                  <a:srgbClr val="000000"/>
                </a:solidFill>
                <a:latin typeface="Consolas"/>
                <a:ea typeface="Consolas"/>
                <a:cs typeface="Consolas"/>
                <a:sym typeface="Consolas"/>
              </a:rPr>
              <a:t>Item</a:t>
            </a:r>
            <a:r>
              <a:rPr b="0" i="0" lang="es" sz="1400" u="none" cap="none" strike="noStrike">
                <a:solidFill>
                  <a:srgbClr val="800000"/>
                </a:solidFill>
                <a:latin typeface="Consolas"/>
                <a:ea typeface="Consolas"/>
                <a:cs typeface="Consolas"/>
                <a:sym typeface="Consolas"/>
              </a:rPr>
              <a:t>&lt;/a&gt;&lt;/li&gt;</a:t>
            </a:r>
            <a:endParaRPr b="0" i="0" sz="1400" u="none" cap="none" strike="noStrike">
              <a:solidFill>
                <a:srgbClr val="800000"/>
              </a:solidFill>
              <a:latin typeface="Consolas"/>
              <a:ea typeface="Consolas"/>
              <a:cs typeface="Consolas"/>
              <a:sym typeface="Consolas"/>
            </a:endParaRPr>
          </a:p>
          <a:p>
            <a:pPr indent="0" lvl="0" marL="0" marR="0" rtl="0" algn="l">
              <a:lnSpc>
                <a:spcPct val="135714"/>
              </a:lnSpc>
              <a:spcBef>
                <a:spcPts val="0"/>
              </a:spcBef>
              <a:spcAft>
                <a:spcPts val="0"/>
              </a:spcAft>
              <a:buNone/>
            </a:pPr>
            <a:r>
              <a:rPr b="0" i="0" lang="es" sz="1400" u="none" cap="none" strike="noStrike">
                <a:solidFill>
                  <a:srgbClr val="800000"/>
                </a:solidFill>
                <a:latin typeface="Consolas"/>
                <a:ea typeface="Consolas"/>
                <a:cs typeface="Consolas"/>
                <a:sym typeface="Consolas"/>
              </a:rPr>
              <a:t>&lt;/ul&gt;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1500" u="none" cap="none" strike="noStrike">
              <a:solidFill>
                <a:srgbClr val="800000"/>
              </a:solidFill>
              <a:latin typeface="Consolas"/>
              <a:ea typeface="Consolas"/>
              <a:cs typeface="Consolas"/>
              <a:sym typeface="Consolas"/>
            </a:endParaRPr>
          </a:p>
        </p:txBody>
      </p:sp>
      <p:pic>
        <p:nvPicPr>
          <p:cNvPr id="847" name="Google Shape;847;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53" name="Google Shape;853;p95"/>
          <p:cNvSpPr txBox="1"/>
          <p:nvPr/>
        </p:nvSpPr>
        <p:spPr>
          <a:xfrm>
            <a:off x="643801" y="2746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1" lang="es" sz="3800" u="none" cap="none" strike="noStrike">
                <a:solidFill>
                  <a:srgbClr val="000000"/>
                </a:solidFill>
                <a:latin typeface="Anton"/>
                <a:ea typeface="Anton"/>
                <a:cs typeface="Anton"/>
                <a:sym typeface="Anton"/>
              </a:rPr>
              <a:t>PROPIEDAD Z-INDEX </a:t>
            </a:r>
            <a:endParaRPr b="0" i="1" sz="3800" u="none" cap="none" strike="noStrike">
              <a:solidFill>
                <a:srgbClr val="000000"/>
              </a:solidFill>
              <a:latin typeface="Anton"/>
              <a:ea typeface="Anton"/>
              <a:cs typeface="Anton"/>
              <a:sym typeface="Anton"/>
            </a:endParaRPr>
          </a:p>
          <a:p>
            <a:pPr indent="0" lvl="0" marL="0" marR="0" rtl="0" algn="ctr">
              <a:lnSpc>
                <a:spcPct val="115000"/>
              </a:lnSpc>
              <a:spcBef>
                <a:spcPts val="2000"/>
              </a:spcBef>
              <a:spcAft>
                <a:spcPts val="1200"/>
              </a:spcAft>
              <a:buNone/>
            </a:pPr>
            <a:r>
              <a:rPr b="0" i="1" lang="es" sz="2400" u="none" cap="none" strike="noStrike">
                <a:solidFill>
                  <a:srgbClr val="000000"/>
                </a:solidFill>
                <a:latin typeface="Anton"/>
                <a:ea typeface="Anton"/>
                <a:cs typeface="Anton"/>
                <a:sym typeface="Anton"/>
              </a:rPr>
              <a:t>(para el orden de superposición)</a:t>
            </a:r>
            <a:endParaRPr b="0" i="1" sz="2400" u="none" cap="none" strike="noStrike">
              <a:solidFill>
                <a:srgbClr val="000000"/>
              </a:solidFill>
              <a:latin typeface="Anton"/>
              <a:ea typeface="Anton"/>
              <a:cs typeface="Anton"/>
              <a:sym typeface="Anton"/>
            </a:endParaRPr>
          </a:p>
        </p:txBody>
      </p:sp>
      <p:sp>
        <p:nvSpPr>
          <p:cNvPr id="854" name="Google Shape;854;p95"/>
          <p:cNvSpPr txBox="1"/>
          <p:nvPr/>
        </p:nvSpPr>
        <p:spPr>
          <a:xfrm>
            <a:off x="463700" y="1888750"/>
            <a:ext cx="8210700" cy="2632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s" sz="1800" u="none" cap="none" strike="noStrike">
                <a:solidFill>
                  <a:srgbClr val="000000"/>
                </a:solidFill>
                <a:latin typeface="Helvetica Neue Light"/>
                <a:ea typeface="Helvetica Neue Light"/>
                <a:cs typeface="Helvetica Neue Light"/>
                <a:sym typeface="Helvetica Neue Light"/>
              </a:rPr>
              <a:t>El z-index entra en juego cuando dos elementos que tienen </a:t>
            </a:r>
            <a:r>
              <a:rPr b="0" i="1" lang="es" sz="1800" u="none" cap="none" strike="noStrike">
                <a:solidFill>
                  <a:srgbClr val="000000"/>
                </a:solidFill>
                <a:latin typeface="Helvetica Neue Light"/>
                <a:ea typeface="Helvetica Neue Light"/>
                <a:cs typeface="Helvetica Neue Light"/>
                <a:sym typeface="Helvetica Neue Light"/>
              </a:rPr>
              <a:t>position </a:t>
            </a:r>
            <a:r>
              <a:rPr b="0" i="0" lang="es" sz="1800" u="none" cap="none" strike="noStrike">
                <a:solidFill>
                  <a:srgbClr val="000000"/>
                </a:solidFill>
                <a:latin typeface="Helvetica Neue Light"/>
                <a:ea typeface="Helvetica Neue Light"/>
                <a:cs typeface="Helvetica Neue Light"/>
                <a:sym typeface="Helvetica Neue Light"/>
              </a:rPr>
              <a:t>se </a:t>
            </a:r>
            <a:r>
              <a:rPr b="1" i="0" lang="es" sz="1800" u="none" cap="none" strike="noStrike">
                <a:solidFill>
                  <a:srgbClr val="000000"/>
                </a:solidFill>
                <a:latin typeface="Helvetica Neue"/>
                <a:ea typeface="Helvetica Neue"/>
                <a:cs typeface="Helvetica Neue"/>
                <a:sym typeface="Helvetica Neue"/>
              </a:rPr>
              <a:t>superponen</a:t>
            </a:r>
            <a:r>
              <a:rPr b="0" i="0" lang="es" sz="1800" u="none" cap="none" strike="noStrike">
                <a:solidFill>
                  <a:srgbClr val="000000"/>
                </a:solidFill>
                <a:latin typeface="Helvetica Neue Light"/>
                <a:ea typeface="Helvetica Neue Light"/>
                <a:cs typeface="Helvetica Neue Light"/>
                <a:sym typeface="Helvetica Neue Light"/>
              </a:rPr>
              <a:t>. Esta propiedad acepta como valor un número (sin ninguna unidad, ni px, ni cm, ni nada); a valor más alto, se mostrará por encima de los demás elementos.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None/>
            </a:pP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Por defecto, todos los objetos tienen z-index:1.</a:t>
            </a:r>
            <a:r>
              <a:rPr b="0" i="0" lang="es" sz="1800" u="none" cap="none" strike="noStrike">
                <a:solidFill>
                  <a:srgbClr val="000000"/>
                </a:solidFill>
                <a:latin typeface="Helvetica Neue Light"/>
                <a:ea typeface="Helvetica Neue Light"/>
                <a:cs typeface="Helvetica Neue Light"/>
                <a:sym typeface="Helvetica Neue Light"/>
              </a:rPr>
              <a:t> Si dos objetos tienen el mismo valor de z-index y se superponen, el que fue creado después en el HTML se verá encima del otro.</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855" name="Google Shape;855;p95"/>
          <p:cNvPicPr preferRelativeResize="0"/>
          <p:nvPr/>
        </p:nvPicPr>
        <p:blipFill rotWithShape="1">
          <a:blip r:embed="rId4">
            <a:alphaModFix/>
          </a:blip>
          <a:srcRect b="0" l="0" r="0" t="0"/>
          <a:stretch/>
        </p:blipFill>
        <p:spPr>
          <a:xfrm>
            <a:off x="7890850" y="93625"/>
            <a:ext cx="1186525" cy="11865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9" name="Shape 859"/>
        <p:cNvGrpSpPr/>
        <p:nvPr/>
      </p:nvGrpSpPr>
      <p:grpSpPr>
        <a:xfrm>
          <a:off x="0" y="0"/>
          <a:ext cx="0" cy="0"/>
          <a:chOff x="0" y="0"/>
          <a:chExt cx="0" cy="0"/>
        </a:xfrm>
      </p:grpSpPr>
      <p:sp>
        <p:nvSpPr>
          <p:cNvPr id="860" name="Google Shape;860;p96"/>
          <p:cNvSpPr txBox="1"/>
          <p:nvPr/>
        </p:nvSpPr>
        <p:spPr>
          <a:xfrm>
            <a:off x="738127" y="2325888"/>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ESTILOS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355600" lvl="0" marL="457200" marR="0" rtl="0" algn="ctr">
              <a:lnSpc>
                <a:spcPct val="150000"/>
              </a:lnSpc>
              <a:spcBef>
                <a:spcPts val="0"/>
              </a:spcBef>
              <a:spcAft>
                <a:spcPts val="0"/>
              </a:spcAft>
              <a:buClr>
                <a:srgbClr val="000000"/>
              </a:buClr>
              <a:buSzPts val="2000"/>
              <a:buFont typeface="Helvetica Neue Light"/>
              <a:buChar char="●"/>
            </a:pPr>
            <a:r>
              <a:rPr b="0" i="0" lang="es" sz="2000" u="none" cap="none" strike="noStrike">
                <a:solidFill>
                  <a:srgbClr val="000000"/>
                </a:solidFill>
                <a:latin typeface="Helvetica Neue Light"/>
                <a:ea typeface="Helvetica Neue Light"/>
                <a:cs typeface="Helvetica Neue Light"/>
                <a:sym typeface="Helvetica Neue Light"/>
              </a:rPr>
              <a:t>Crea</a:t>
            </a:r>
            <a:r>
              <a:rPr lang="es" sz="2000">
                <a:latin typeface="Helvetica Neue Light"/>
                <a:ea typeface="Helvetica Neue Light"/>
                <a:cs typeface="Helvetica Neue Light"/>
                <a:sym typeface="Helvetica Neue Light"/>
              </a:rPr>
              <a:t>r </a:t>
            </a:r>
            <a:r>
              <a:rPr b="0" i="0" lang="es" sz="2000" u="none" cap="none" strike="noStrike">
                <a:solidFill>
                  <a:srgbClr val="000000"/>
                </a:solidFill>
                <a:latin typeface="Helvetica Neue Light"/>
                <a:ea typeface="Helvetica Neue Light"/>
                <a:cs typeface="Helvetica Neue Light"/>
                <a:sym typeface="Helvetica Neue Light"/>
              </a:rPr>
              <a:t>un archivo HTML y otro CSS. </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ctr">
              <a:lnSpc>
                <a:spcPct val="150000"/>
              </a:lnSpc>
              <a:spcBef>
                <a:spcPts val="0"/>
              </a:spcBef>
              <a:spcAft>
                <a:spcPts val="0"/>
              </a:spcAft>
              <a:buClr>
                <a:schemeClr val="dk1"/>
              </a:buClr>
              <a:buSzPts val="2000"/>
              <a:buFont typeface="Helvetica Neue Light"/>
              <a:buChar char="●"/>
            </a:pPr>
            <a:r>
              <a:rPr b="0" i="0" lang="es" sz="2000" u="none" cap="none" strike="noStrike">
                <a:solidFill>
                  <a:schemeClr val="dk1"/>
                </a:solidFill>
                <a:latin typeface="Helvetica Neue Light"/>
                <a:ea typeface="Helvetica Neue Light"/>
                <a:cs typeface="Helvetica Neue Light"/>
                <a:sym typeface="Helvetica Neue Light"/>
              </a:rPr>
              <a:t>Agregar un estilo de tipografía a un archivo. </a:t>
            </a:r>
            <a:endParaRPr b="0" i="1"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861" name="Google Shape;861;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62" name="Google Shape;862;p96"/>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6" name="Shape 866"/>
        <p:cNvGrpSpPr/>
        <p:nvPr/>
      </p:nvGrpSpPr>
      <p:grpSpPr>
        <a:xfrm>
          <a:off x="0" y="0"/>
          <a:ext cx="0" cy="0"/>
          <a:chOff x="0" y="0"/>
          <a:chExt cx="0" cy="0"/>
        </a:xfrm>
      </p:grpSpPr>
      <p:sp>
        <p:nvSpPr>
          <p:cNvPr id="867" name="Google Shape;867;p97"/>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868" name="Google Shape;868;p97"/>
          <p:cNvSpPr txBox="1"/>
          <p:nvPr/>
        </p:nvSpPr>
        <p:spPr>
          <a:xfrm>
            <a:off x="938100" y="1665100"/>
            <a:ext cx="7267800" cy="33252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Crea un archivo HTML con un elemento párrafo dentro de él, con texto Lorem Ipsum. Además, crea un archivo CSS y agrégale estilo al párrafo</a:t>
            </a:r>
            <a:r>
              <a:rPr lang="es" sz="1800">
                <a:solidFill>
                  <a:schemeClr val="dk1"/>
                </a:solidFill>
                <a:highlight>
                  <a:schemeClr val="lt1"/>
                </a:highlight>
                <a:latin typeface="Helvetica Neue Light"/>
                <a:ea typeface="Helvetica Neue Light"/>
                <a:cs typeface="Helvetica Neue Light"/>
                <a:sym typeface="Helvetica Neue Light"/>
              </a:rPr>
              <a:t> </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con los siguientes valores:</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b="0" i="0" lang="es" sz="1800" u="none" cap="none" strike="noStrike">
                <a:solidFill>
                  <a:schemeClr val="dk1"/>
                </a:solidFill>
                <a:highlight>
                  <a:srgbClr val="EF89D2"/>
                </a:highlight>
                <a:latin typeface="Helvetica Neue Light"/>
                <a:ea typeface="Helvetica Neue Light"/>
                <a:cs typeface="Helvetica Neue Light"/>
                <a:sym typeface="Helvetica Neue Light"/>
              </a:rPr>
              <a:t>Color de texto: #0033ff </a:t>
            </a:r>
            <a:endParaRPr b="0" i="0" sz="1800" u="none" cap="none" strike="noStrike">
              <a:solidFill>
                <a:schemeClr val="dk1"/>
              </a:solidFill>
              <a:highlight>
                <a:srgbClr val="EF89D2"/>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b="0" i="0" lang="es" sz="1800" u="none" cap="none" strike="noStrike">
                <a:solidFill>
                  <a:schemeClr val="dk1"/>
                </a:solidFill>
                <a:highlight>
                  <a:srgbClr val="EF89D2"/>
                </a:highlight>
                <a:latin typeface="Helvetica Neue Light"/>
                <a:ea typeface="Helvetica Neue Light"/>
                <a:cs typeface="Helvetica Neue Light"/>
                <a:sym typeface="Helvetica Neue Light"/>
              </a:rPr>
              <a:t>Indexar una google font a elección.</a:t>
            </a:r>
            <a:endParaRPr b="0" i="0" sz="1800" u="none" cap="none" strike="noStrike">
              <a:solidFill>
                <a:schemeClr val="dk1"/>
              </a:solidFill>
              <a:highlight>
                <a:srgbClr val="EF89D2"/>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b="0" i="0" lang="es" sz="1800" u="none" cap="none" strike="noStrike">
                <a:solidFill>
                  <a:schemeClr val="dk1"/>
                </a:solidFill>
                <a:highlight>
                  <a:srgbClr val="EF89D2"/>
                </a:highlight>
                <a:latin typeface="Helvetica Neue Light"/>
                <a:ea typeface="Helvetica Neue Light"/>
                <a:cs typeface="Helvetica Neue Light"/>
                <a:sym typeface="Helvetica Neue Light"/>
              </a:rPr>
              <a:t>Espacio entre renglones: 15px </a:t>
            </a:r>
            <a:endParaRPr b="0" i="0" sz="1800" u="none" cap="none" strike="noStrike">
              <a:solidFill>
                <a:schemeClr val="dk1"/>
              </a:solidFill>
              <a:highlight>
                <a:srgbClr val="EF89D2"/>
              </a:highlight>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chemeClr val="dk1"/>
              </a:buClr>
              <a:buSzPts val="1800"/>
              <a:buFont typeface="Helvetica Neue Light"/>
              <a:buChar char="-"/>
            </a:pPr>
            <a:r>
              <a:rPr b="0" i="0" lang="es" sz="1800" u="none" cap="none" strike="noStrike">
                <a:solidFill>
                  <a:schemeClr val="dk1"/>
                </a:solidFill>
                <a:highlight>
                  <a:srgbClr val="EF89D2"/>
                </a:highlight>
                <a:latin typeface="Helvetica Neue Light"/>
                <a:ea typeface="Helvetica Neue Light"/>
                <a:cs typeface="Helvetica Neue Light"/>
                <a:sym typeface="Helvetica Neue Light"/>
              </a:rPr>
              <a:t>Tamaño de texto: 12px </a:t>
            </a:r>
            <a:endParaRPr b="0" i="0" sz="1800" u="none" cap="none" strike="noStrike">
              <a:solidFill>
                <a:schemeClr val="dk1"/>
              </a:solidFill>
              <a:highlight>
                <a:srgbClr val="EF89D2"/>
              </a:highlight>
              <a:latin typeface="Helvetica Neue Light"/>
              <a:ea typeface="Helvetica Neue Light"/>
              <a:cs typeface="Helvetica Neue Light"/>
              <a:sym typeface="Helvetica Neue Light"/>
            </a:endParaRPr>
          </a:p>
          <a:p>
            <a:pPr indent="0" lvl="0" marL="457200" marR="0" rtl="0" algn="l">
              <a:lnSpc>
                <a:spcPct val="150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Cuentas con </a:t>
            </a:r>
            <a:r>
              <a:rPr b="1" i="0" lang="es" sz="1800" u="none" cap="none" strike="noStrike">
                <a:solidFill>
                  <a:schemeClr val="dk1"/>
                </a:solidFill>
                <a:highlight>
                  <a:schemeClr val="lt1"/>
                </a:highlight>
                <a:latin typeface="Helvetica Neue"/>
                <a:ea typeface="Helvetica Neue"/>
                <a:cs typeface="Helvetica Neue"/>
                <a:sym typeface="Helvetica Neue"/>
              </a:rPr>
              <a:t>15 minutos</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para completar la actividad.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869" name="Google Shape;869;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70" name="Google Shape;870;p97"/>
          <p:cNvPicPr preferRelativeResize="0"/>
          <p:nvPr/>
        </p:nvPicPr>
        <p:blipFill rotWithShape="1">
          <a:blip r:embed="rId4">
            <a:alphaModFix/>
          </a:blip>
          <a:srcRect b="0" l="0" r="0" t="0"/>
          <a:stretch/>
        </p:blipFill>
        <p:spPr>
          <a:xfrm>
            <a:off x="7509825" y="102050"/>
            <a:ext cx="1634174" cy="639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4" name="Shape 874"/>
        <p:cNvGrpSpPr/>
        <p:nvPr/>
      </p:nvGrpSpPr>
      <p:grpSpPr>
        <a:xfrm>
          <a:off x="0" y="0"/>
          <a:ext cx="0" cy="0"/>
          <a:chOff x="0" y="0"/>
          <a:chExt cx="0" cy="0"/>
        </a:xfrm>
      </p:grpSpPr>
      <p:sp>
        <p:nvSpPr>
          <p:cNvPr id="875" name="Google Shape;875;p9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¡45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
        <p:nvSpPr>
          <p:cNvPr id="876" name="Google Shape;876;p98"/>
          <p:cNvSpPr/>
          <p:nvPr/>
        </p:nvSpPr>
        <p:spPr>
          <a:xfrm>
            <a:off x="4454820" y="2417862"/>
            <a:ext cx="234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9"/>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3800" u="none" cap="none" strike="noStrike">
                <a:solidFill>
                  <a:srgbClr val="000000"/>
                </a:solidFill>
                <a:latin typeface="Anton"/>
                <a:ea typeface="Anton"/>
                <a:cs typeface="Anton"/>
                <a:sym typeface="Anton"/>
              </a:rPr>
              <a:t>AGREGANDO CSS A NUESTRO HTML</a:t>
            </a:r>
            <a:endParaRPr b="0" i="1" sz="3800" u="none" cap="none" strike="noStrike">
              <a:solidFill>
                <a:srgbClr val="000000"/>
              </a:solidFill>
              <a:latin typeface="Anton"/>
              <a:ea typeface="Anton"/>
              <a:cs typeface="Anton"/>
              <a:sym typeface="Anton"/>
            </a:endParaRPr>
          </a:p>
        </p:txBody>
      </p:sp>
      <p:sp>
        <p:nvSpPr>
          <p:cNvPr id="882" name="Google Shape;882;p99"/>
          <p:cNvSpPr txBox="1"/>
          <p:nvPr/>
        </p:nvSpPr>
        <p:spPr>
          <a:xfrm>
            <a:off x="938100" y="32813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Comienza a utilizar CSS en tu proyecto.</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883" name="Google Shape;883;p9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884" name="Google Shape;884;p99"/>
          <p:cNvPicPr preferRelativeResize="0"/>
          <p:nvPr/>
        </p:nvPicPr>
        <p:blipFill rotWithShape="1">
          <a:blip r:embed="rId4">
            <a:alphaModFix/>
          </a:blip>
          <a:srcRect b="0" l="0" r="0" t="0"/>
          <a:stretch/>
        </p:blipFill>
        <p:spPr>
          <a:xfrm>
            <a:off x="3882275" y="886225"/>
            <a:ext cx="1379450" cy="1379450"/>
          </a:xfrm>
          <a:prstGeom prst="rect">
            <a:avLst/>
          </a:prstGeom>
          <a:noFill/>
          <a:ln>
            <a:noFill/>
          </a:ln>
        </p:spPr>
      </p:pic>
      <p:sp>
        <p:nvSpPr>
          <p:cNvPr id="885" name="Google Shape;885;p99"/>
          <p:cNvSpPr/>
          <p:nvPr/>
        </p:nvSpPr>
        <p:spPr>
          <a:xfrm>
            <a:off x="4921200" y="964150"/>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FFFFFF"/>
                </a:solidFill>
                <a:latin typeface="Helvetica Neue"/>
                <a:ea typeface="Helvetica Neue"/>
                <a:cs typeface="Helvetica Neue"/>
                <a:sym typeface="Helvetica Neue"/>
              </a:rPr>
              <a:t>2</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graphicFrame>
        <p:nvGraphicFramePr>
          <p:cNvPr id="890" name="Google Shape;890;p100"/>
          <p:cNvGraphicFramePr/>
          <p:nvPr/>
        </p:nvGraphicFramePr>
        <p:xfrm>
          <a:off x="213053" y="687951"/>
          <a:ext cx="3000000" cy="3000000"/>
        </p:xfrm>
        <a:graphic>
          <a:graphicData uri="http://schemas.openxmlformats.org/drawingml/2006/table">
            <a:tbl>
              <a:tblPr>
                <a:noFill/>
                <a:tableStyleId>{860AD048-B1B5-47FC-BDF7-C90C8C653C91}</a:tableStyleId>
              </a:tblPr>
              <a:tblGrid>
                <a:gridCol w="6768100"/>
                <a:gridCol w="2069375"/>
              </a:tblGrid>
              <a:tr h="734725">
                <a:tc gridSpan="2">
                  <a:txBody>
                    <a:bodyPr/>
                    <a:lstStyle/>
                    <a:p>
                      <a:pPr indent="0" lvl="0" marL="0" marR="0" rtl="0" algn="l">
                        <a:lnSpc>
                          <a:spcPct val="100000"/>
                        </a:lnSpc>
                        <a:spcBef>
                          <a:spcPts val="0"/>
                        </a:spcBef>
                        <a:spcAft>
                          <a:spcPts val="0"/>
                        </a:spcAft>
                        <a:buClr>
                          <a:srgbClr val="000000"/>
                        </a:buClr>
                        <a:buSzPts val="2400"/>
                        <a:buFont typeface="Arial"/>
                        <a:buNone/>
                      </a:pPr>
                      <a:r>
                        <a:rPr i="1" lang="es" sz="2400" u="none" cap="none" strike="noStrike">
                          <a:solidFill>
                            <a:schemeClr val="dk1"/>
                          </a:solidFill>
                          <a:latin typeface="Anton"/>
                          <a:ea typeface="Anton"/>
                          <a:cs typeface="Anton"/>
                          <a:sym typeface="Anton"/>
                        </a:rPr>
                        <a:t>AGREGANDO CSS A NUESTRO HTML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r>
              <a:tr h="890525">
                <a:tc>
                  <a:txBody>
                    <a:bodyPr/>
                    <a:lstStyle/>
                    <a:p>
                      <a:pPr indent="0" lvl="0" marL="0" marR="0" rtl="0" algn="l">
                        <a:lnSpc>
                          <a:spcPct val="100000"/>
                        </a:lnSpc>
                        <a:spcBef>
                          <a:spcPts val="0"/>
                        </a:spcBef>
                        <a:spcAft>
                          <a:spcPts val="0"/>
                        </a:spcAft>
                        <a:buClr>
                          <a:srgbClr val="000000"/>
                        </a:buClr>
                        <a:buSzPts val="1600"/>
                        <a:buFont typeface="Arial"/>
                        <a:buNone/>
                      </a:pPr>
                      <a:r>
                        <a:rPr b="1" lang="es" sz="1800" u="none" cap="none" strike="noStrike">
                          <a:latin typeface="Helvetica Neue"/>
                          <a:ea typeface="Helvetica Neue"/>
                          <a:cs typeface="Helvetica Neue"/>
                          <a:sym typeface="Helvetica Neue"/>
                        </a:rPr>
                        <a:t>Formato: </a:t>
                      </a:r>
                      <a:r>
                        <a:rPr lang="es" sz="1800">
                          <a:solidFill>
                            <a:schemeClr val="dk1"/>
                          </a:solidFill>
                          <a:latin typeface="Helvetica Neue Light"/>
                          <a:ea typeface="Helvetica Neue Light"/>
                          <a:cs typeface="Helvetica Neue Light"/>
                          <a:sym typeface="Helvetica Neue Light"/>
                        </a:rPr>
                        <a:t>A</a:t>
                      </a:r>
                      <a:r>
                        <a:rPr lang="es" sz="1800" u="none" cap="none" strike="noStrike">
                          <a:solidFill>
                            <a:schemeClr val="dk1"/>
                          </a:solidFill>
                          <a:latin typeface="Helvetica Neue Light"/>
                          <a:ea typeface="Helvetica Neue Light"/>
                          <a:cs typeface="Helvetica Neue Light"/>
                          <a:sym typeface="Helvetica Neue Light"/>
                        </a:rPr>
                        <a:t>rchivo </a:t>
                      </a:r>
                      <a:r>
                        <a:rPr b="1" lang="es" sz="1800" u="none" cap="none" strike="noStrike">
                          <a:solidFill>
                            <a:schemeClr val="dk1"/>
                          </a:solidFill>
                          <a:latin typeface="Helvetica Neue"/>
                          <a:ea typeface="Helvetica Neue"/>
                          <a:cs typeface="Helvetica Neue"/>
                          <a:sym typeface="Helvetica Neue"/>
                        </a:rPr>
                        <a:t>HTML</a:t>
                      </a:r>
                      <a:r>
                        <a:rPr lang="es" sz="1800" u="none" cap="none" strike="noStrike">
                          <a:solidFill>
                            <a:schemeClr val="dk1"/>
                          </a:solidFill>
                          <a:latin typeface="Helvetica Neue Light"/>
                          <a:ea typeface="Helvetica Neue Light"/>
                          <a:cs typeface="Helvetica Neue Light"/>
                          <a:sym typeface="Helvetica Neue Light"/>
                        </a:rPr>
                        <a:t> y </a:t>
                      </a:r>
                      <a:r>
                        <a:rPr b="1" lang="es" sz="1800" u="none" cap="none" strike="noStrike">
                          <a:solidFill>
                            <a:schemeClr val="dk1"/>
                          </a:solidFill>
                          <a:latin typeface="Helvetica Neue"/>
                          <a:ea typeface="Helvetica Neue"/>
                          <a:cs typeface="Helvetica Neue"/>
                          <a:sym typeface="Helvetica Neue"/>
                        </a:rPr>
                        <a:t>CSS</a:t>
                      </a:r>
                      <a:r>
                        <a:rPr lang="es" sz="1800" u="none" cap="none" strike="noStrike">
                          <a:solidFill>
                            <a:schemeClr val="dk1"/>
                          </a:solidFill>
                          <a:latin typeface="Helvetica Neue Light"/>
                          <a:ea typeface="Helvetica Neue Light"/>
                          <a:cs typeface="Helvetica Neue Light"/>
                          <a:sym typeface="Helvetica Neue Light"/>
                        </a:rPr>
                        <a:t>. Debe tener el nombre </a:t>
                      </a:r>
                      <a:r>
                        <a:rPr lang="es" sz="18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800" u="none" cap="none" strike="noStrike">
                          <a:solidFill>
                            <a:schemeClr val="dk1"/>
                          </a:solidFill>
                          <a:latin typeface="Helvetica Neue Light"/>
                          <a:ea typeface="Helvetica Neue Light"/>
                          <a:cs typeface="Helvetica Neue Light"/>
                          <a:sym typeface="Helvetica Neue Light"/>
                        </a:rPr>
                        <a:t>. </a:t>
                      </a:r>
                      <a:endParaRPr sz="18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800" u="none" cap="none" strike="noStrike">
                          <a:latin typeface="Helvetica Neue"/>
                          <a:ea typeface="Helvetica Neue"/>
                          <a:cs typeface="Helvetica Neue"/>
                          <a:sym typeface="Helvetica Neue"/>
                        </a:rPr>
                        <a:t>Sugerencia: </a:t>
                      </a:r>
                      <a:r>
                        <a:rPr lang="es" sz="1800">
                          <a:solidFill>
                            <a:schemeClr val="dk1"/>
                          </a:solidFill>
                          <a:latin typeface="Helvetica Neue"/>
                          <a:ea typeface="Helvetica Neue"/>
                          <a:cs typeface="Helvetica Neue"/>
                          <a:sym typeface="Helvetica Neue"/>
                        </a:rPr>
                        <a:t>entregar en </a:t>
                      </a:r>
                      <a:r>
                        <a:rPr b="1" lang="es" sz="1800">
                          <a:solidFill>
                            <a:schemeClr val="dk1"/>
                          </a:solidFill>
                          <a:latin typeface="Helvetica Neue"/>
                          <a:ea typeface="Helvetica Neue"/>
                          <a:cs typeface="Helvetica Neue"/>
                          <a:sym typeface="Helvetica Neue"/>
                        </a:rPr>
                        <a:t>un archivo comprimido</a:t>
                      </a:r>
                      <a:r>
                        <a:rPr lang="es" sz="1800">
                          <a:solidFill>
                            <a:schemeClr val="dk1"/>
                          </a:solidFill>
                          <a:latin typeface="Helvetica Neue"/>
                          <a:ea typeface="Helvetica Neue"/>
                          <a:cs typeface="Helvetica Neue"/>
                          <a:sym typeface="Helvetica Neue"/>
                        </a:rPr>
                        <a:t> todo junto.</a:t>
                      </a:r>
                      <a:endParaRPr b="1" sz="18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027050">
                <a:tc gridSpan="2">
                  <a:txBody>
                    <a:bodyPr/>
                    <a:lstStyle/>
                    <a:p>
                      <a:pPr indent="0" lvl="0" marL="0" marR="0" rtl="0" algn="l">
                        <a:lnSpc>
                          <a:spcPct val="100000"/>
                        </a:lnSpc>
                        <a:spcBef>
                          <a:spcPts val="0"/>
                        </a:spcBef>
                        <a:spcAft>
                          <a:spcPts val="0"/>
                        </a:spcAft>
                        <a:buClr>
                          <a:srgbClr val="000000"/>
                        </a:buClr>
                        <a:buSzPts val="200"/>
                        <a:buFont typeface="Arial"/>
                        <a:buNone/>
                      </a:pPr>
                      <a:r>
                        <a:t/>
                      </a:r>
                      <a:endParaRPr b="1" sz="1800">
                        <a:highlight>
                          <a:srgbClr val="3CEFAB"/>
                        </a:highlight>
                      </a:endParaRPr>
                    </a:p>
                    <a:p>
                      <a:pPr indent="0" lvl="0" marL="0" marR="0" rtl="0" algn="l">
                        <a:lnSpc>
                          <a:spcPct val="100000"/>
                        </a:lnSpc>
                        <a:spcBef>
                          <a:spcPts val="0"/>
                        </a:spcBef>
                        <a:spcAft>
                          <a:spcPts val="0"/>
                        </a:spcAft>
                        <a:buClr>
                          <a:srgbClr val="000000"/>
                        </a:buClr>
                        <a:buSzPts val="200"/>
                        <a:buFont typeface="Arial"/>
                        <a:buNone/>
                      </a:pPr>
                      <a:r>
                        <a:rPr b="1" lang="es" sz="1800" u="none" cap="none" strike="noStrike">
                          <a:highlight>
                            <a:srgbClr val="3CEFAB"/>
                          </a:highlight>
                        </a:rPr>
                        <a:t>&gt;&gt;</a:t>
                      </a:r>
                      <a:r>
                        <a:rPr b="1" lang="es" sz="1800" u="none" cap="none" strike="noStrike">
                          <a:solidFill>
                            <a:srgbClr val="4D5156"/>
                          </a:solidFill>
                          <a:highlight>
                            <a:srgbClr val="3CEFAB"/>
                          </a:highlight>
                        </a:rPr>
                        <a:t> </a:t>
                      </a:r>
                      <a:r>
                        <a:rPr b="1" lang="es" sz="1800" u="none" cap="none" strike="noStrike">
                          <a:highlight>
                            <a:srgbClr val="3CEFAB"/>
                          </a:highlight>
                          <a:latin typeface="Helvetica Neue"/>
                          <a:ea typeface="Helvetica Neue"/>
                          <a:cs typeface="Helvetica Neue"/>
                          <a:sym typeface="Helvetica Neue"/>
                        </a:rPr>
                        <a:t>Consigna:</a:t>
                      </a:r>
                      <a:r>
                        <a:rPr lang="es" sz="1800" u="none" cap="none" strike="noStrike">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Aplicar con CSS las propiedades vistas hasta el momento para modificar textos, encabezados, img, colores, background y box modeling a </a:t>
                      </a:r>
                      <a:r>
                        <a:rPr b="1" lang="es" sz="1800">
                          <a:solidFill>
                            <a:schemeClr val="dk1"/>
                          </a:solidFill>
                          <a:latin typeface="Helvetica Neue"/>
                          <a:ea typeface="Helvetica Neue"/>
                          <a:cs typeface="Helvetica Neue"/>
                          <a:sym typeface="Helvetica Neue"/>
                        </a:rPr>
                        <a:t>1 </a:t>
                      </a:r>
                      <a:r>
                        <a:rPr lang="es" sz="1800">
                          <a:solidFill>
                            <a:schemeClr val="dk1"/>
                          </a:solidFill>
                          <a:latin typeface="Helvetica Neue Light"/>
                          <a:ea typeface="Helvetica Neue Light"/>
                          <a:cs typeface="Helvetica Neue Light"/>
                          <a:sym typeface="Helvetica Neue Light"/>
                        </a:rPr>
                        <a:t>archivo HTML.</a:t>
                      </a:r>
                      <a:endParaRPr sz="18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
                        <a:buFont typeface="Arial"/>
                        <a:buNone/>
                      </a:pPr>
                      <a:r>
                        <a:rPr lang="es" sz="1800" u="none" cap="none" strike="noStrike">
                          <a:solidFill>
                            <a:schemeClr val="dk1"/>
                          </a:solidFill>
                          <a:latin typeface="Helvetica Neue Light"/>
                          <a:ea typeface="Helvetica Neue Light"/>
                          <a:cs typeface="Helvetica Neue Light"/>
                          <a:sym typeface="Helvetica Neue Light"/>
                        </a:rPr>
                        <a:t>Ejemplo: modificar el valor de los </a:t>
                      </a:r>
                      <a:r>
                        <a:rPr lang="es" sz="1800">
                          <a:solidFill>
                            <a:schemeClr val="dk1"/>
                          </a:solidFill>
                          <a:latin typeface="Helvetica Neue Light"/>
                          <a:ea typeface="Helvetica Neue Light"/>
                          <a:cs typeface="Helvetica Neue Light"/>
                          <a:sym typeface="Helvetica Neue Light"/>
                        </a:rPr>
                        <a:t>í</a:t>
                      </a:r>
                      <a:r>
                        <a:rPr lang="es" sz="1800" u="none" cap="none" strike="noStrike">
                          <a:solidFill>
                            <a:schemeClr val="dk1"/>
                          </a:solidFill>
                          <a:latin typeface="Helvetica Neue Light"/>
                          <a:ea typeface="Helvetica Neue Light"/>
                          <a:cs typeface="Helvetica Neue Light"/>
                          <a:sym typeface="Helvetica Neue Light"/>
                        </a:rPr>
                        <a:t>tems de la lista para que </a:t>
                      </a:r>
                      <a:r>
                        <a:rPr lang="es" sz="1800">
                          <a:solidFill>
                            <a:schemeClr val="dk1"/>
                          </a:solidFill>
                          <a:latin typeface="Helvetica Neue Light"/>
                          <a:ea typeface="Helvetica Neue Light"/>
                          <a:cs typeface="Helvetica Neue Light"/>
                          <a:sym typeface="Helvetica Neue Light"/>
                        </a:rPr>
                        <a:t>estén</a:t>
                      </a:r>
                      <a:r>
                        <a:rPr lang="es" sz="1800" u="none" cap="none" strike="noStrike">
                          <a:solidFill>
                            <a:schemeClr val="dk1"/>
                          </a:solidFill>
                          <a:latin typeface="Helvetica Neue Light"/>
                          <a:ea typeface="Helvetica Neue Light"/>
                          <a:cs typeface="Helvetica Neue Light"/>
                          <a:sym typeface="Helvetica Neue Light"/>
                        </a:rPr>
                        <a:t> ubicados de manera horizontal</a:t>
                      </a:r>
                      <a:r>
                        <a:rPr lang="es" sz="1800" u="none" cap="none" strike="noStrike">
                          <a:solidFill>
                            <a:schemeClr val="dk1"/>
                          </a:solidFill>
                          <a:latin typeface="Helvetica Neue Light"/>
                          <a:ea typeface="Helvetica Neue Light"/>
                          <a:cs typeface="Helvetica Neue Light"/>
                          <a:sym typeface="Helvetica Neue Light"/>
                        </a:rPr>
                        <a:t> de nuestro index.</a:t>
                      </a:r>
                      <a:r>
                        <a:rPr lang="es" sz="1800" u="none" cap="none" strike="noStrike">
                          <a:solidFill>
                            <a:schemeClr val="dk1"/>
                          </a:solidFill>
                          <a:latin typeface="Helvetica Neue Light"/>
                          <a:ea typeface="Helvetica Neue Light"/>
                          <a:cs typeface="Helvetica Neue Light"/>
                          <a:sym typeface="Helvetica Neue Light"/>
                        </a:rPr>
                        <a:t> </a:t>
                      </a:r>
                      <a:endParaRPr b="1" sz="18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pic>
        <p:nvPicPr>
          <p:cNvPr id="891" name="Google Shape;891;p10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892" name="Google Shape;892;p100"/>
          <p:cNvPicPr preferRelativeResize="0"/>
          <p:nvPr/>
        </p:nvPicPr>
        <p:blipFill rotWithShape="1">
          <a:blip r:embed="rId4">
            <a:alphaModFix/>
          </a:blip>
          <a:srcRect b="0" l="0" r="0" t="0"/>
          <a:stretch/>
        </p:blipFill>
        <p:spPr>
          <a:xfrm>
            <a:off x="7234812" y="1544401"/>
            <a:ext cx="1634174" cy="639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aphicFrame>
        <p:nvGraphicFramePr>
          <p:cNvPr id="897" name="Google Shape;897;p101"/>
          <p:cNvGraphicFramePr/>
          <p:nvPr/>
        </p:nvGraphicFramePr>
        <p:xfrm>
          <a:off x="153265" y="849939"/>
          <a:ext cx="3000000" cy="3000000"/>
        </p:xfrm>
        <a:graphic>
          <a:graphicData uri="http://schemas.openxmlformats.org/drawingml/2006/table">
            <a:tbl>
              <a:tblPr>
                <a:noFill/>
                <a:tableStyleId>{860AD048-B1B5-47FC-BDF7-C90C8C653C91}</a:tableStyleId>
              </a:tblPr>
              <a:tblGrid>
                <a:gridCol w="6768100"/>
                <a:gridCol w="2069375"/>
              </a:tblGrid>
              <a:tr h="734725">
                <a:tc gridSpan="2">
                  <a:txBody>
                    <a:bodyPr/>
                    <a:lstStyle/>
                    <a:p>
                      <a:pPr indent="0" lvl="0" marL="0" marR="0" rtl="0" algn="l">
                        <a:lnSpc>
                          <a:spcPct val="100000"/>
                        </a:lnSpc>
                        <a:spcBef>
                          <a:spcPts val="0"/>
                        </a:spcBef>
                        <a:spcAft>
                          <a:spcPts val="0"/>
                        </a:spcAft>
                        <a:buClr>
                          <a:srgbClr val="000000"/>
                        </a:buClr>
                        <a:buSzPts val="2400"/>
                        <a:buFont typeface="Arial"/>
                        <a:buNone/>
                      </a:pPr>
                      <a:r>
                        <a:rPr i="1" lang="es" sz="2400" u="none" cap="none" strike="noStrike">
                          <a:solidFill>
                            <a:schemeClr val="dk1"/>
                          </a:solidFill>
                          <a:latin typeface="Anton"/>
                          <a:ea typeface="Anton"/>
                          <a:cs typeface="Anton"/>
                          <a:sym typeface="Anton"/>
                        </a:rPr>
                        <a:t>AGREGANDO CSS A NUESTRO HTML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r>
              <a:tr h="2708875">
                <a:tc gridSpan="2">
                  <a:txBody>
                    <a:bodyPr/>
                    <a:lstStyle/>
                    <a:p>
                      <a:pPr indent="0" lvl="0" marL="0" marR="0" rtl="0" algn="l">
                        <a:lnSpc>
                          <a:spcPct val="100000"/>
                        </a:lnSpc>
                        <a:spcBef>
                          <a:spcPts val="0"/>
                        </a:spcBef>
                        <a:spcAft>
                          <a:spcPts val="0"/>
                        </a:spcAft>
                        <a:buClr>
                          <a:srgbClr val="000000"/>
                        </a:buClr>
                        <a:buSzPts val="200"/>
                        <a:buFont typeface="Arial"/>
                        <a:buNone/>
                      </a:pPr>
                      <a:r>
                        <a:rPr b="1" lang="es" sz="1800" u="none" cap="none" strike="noStrike">
                          <a:highlight>
                            <a:srgbClr val="3DFFBC"/>
                          </a:highlight>
                        </a:rPr>
                        <a:t>&gt;&gt;</a:t>
                      </a:r>
                      <a:r>
                        <a:rPr b="1" lang="es" sz="1800" u="none" cap="none" strike="noStrike">
                          <a:solidFill>
                            <a:schemeClr val="dk1"/>
                          </a:solidFill>
                          <a:highlight>
                            <a:srgbClr val="3DFFBC"/>
                          </a:highlight>
                          <a:latin typeface="Helvetica Neue"/>
                          <a:ea typeface="Helvetica Neue"/>
                          <a:cs typeface="Helvetica Neue"/>
                          <a:sym typeface="Helvetica Neue"/>
                        </a:rPr>
                        <a:t>Aspectos a incluir en el entregable:</a:t>
                      </a:r>
                      <a:r>
                        <a:rPr b="1" lang="es" sz="1800" u="none" cap="none" strike="noStrike">
                          <a:solidFill>
                            <a:schemeClr val="dk1"/>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Archivos HTML y CSS en los que asignes los siguientes estilos:</a:t>
                      </a:r>
                      <a:endParaRPr sz="1800" u="none" cap="none" strike="noStrike">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3DFFBC"/>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tipografías, estilo de listas, alineación de textos, color de fondo, imagen de fondo, padding, margins y borders a una página HTML a elección. </a:t>
                      </a:r>
                      <a:endParaRPr sz="18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800"/>
                    </a:p>
                    <a:p>
                      <a:pPr indent="0" lvl="0" marL="0" marR="0" rtl="0" algn="l">
                        <a:lnSpc>
                          <a:spcPct val="100000"/>
                        </a:lnSpc>
                        <a:spcBef>
                          <a:spcPts val="0"/>
                        </a:spcBef>
                        <a:spcAft>
                          <a:spcPts val="0"/>
                        </a:spcAft>
                        <a:buClr>
                          <a:schemeClr val="dk1"/>
                        </a:buClr>
                        <a:buSzPts val="1100"/>
                        <a:buFont typeface="Arial"/>
                        <a:buNone/>
                      </a:pPr>
                      <a:r>
                        <a:rPr b="1" lang="es" sz="1800" u="none" cap="none" strike="noStrike"/>
                        <a:t>&gt;&gt;Ejemplo: </a:t>
                      </a:r>
                      <a:r>
                        <a:rPr lang="es" sz="1800">
                          <a:latin typeface="Helvetica Neue Light"/>
                          <a:ea typeface="Helvetica Neue Light"/>
                          <a:cs typeface="Helvetica Neue Light"/>
                          <a:sym typeface="Helvetica Neue Light"/>
                        </a:rPr>
                        <a:t>podrás encontrarlo en la carpeta de clase</a:t>
                      </a:r>
                      <a:endParaRPr sz="18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pic>
        <p:nvPicPr>
          <p:cNvPr id="898" name="Google Shape;898;p10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28" name="Google Shape;128;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9" name="Google Shape;129;p2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 name="Google Shape;130;p21"/>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Helvetica Neue"/>
                <a:ea typeface="Helvetica Neue"/>
                <a:cs typeface="Helvetica Neue"/>
                <a:sym typeface="Helvetica Neue"/>
              </a:rPr>
              <a:t>Clase 4</a:t>
            </a:r>
            <a:endParaRPr b="0" i="0" sz="1400" u="none" cap="none" strike="noStrike">
              <a:solidFill>
                <a:srgbClr val="000000"/>
              </a:solidFill>
              <a:latin typeface="Helvetica Neue"/>
              <a:ea typeface="Helvetica Neue"/>
              <a:cs typeface="Helvetica Neue"/>
              <a:sym typeface="Helvetica Neue"/>
            </a:endParaRPr>
          </a:p>
        </p:txBody>
      </p:sp>
      <p:cxnSp>
        <p:nvCxnSpPr>
          <p:cNvPr id="131" name="Google Shape;131;p21"/>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2" name="Google Shape;132;p21"/>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33" name="Google Shape;133;p21"/>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4" name="Google Shape;134;p21"/>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5" name="Google Shape;135;p21"/>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6" name="Google Shape;136;p21"/>
          <p:cNvSpPr/>
          <p:nvPr/>
        </p:nvSpPr>
        <p:spPr>
          <a:xfrm>
            <a:off x="1208850" y="1239825"/>
            <a:ext cx="2157900" cy="35175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 name="Google Shape;138;p21"/>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Helvetica Neue"/>
                <a:ea typeface="Helvetica Neue"/>
                <a:cs typeface="Helvetica Neue"/>
                <a:sym typeface="Helvetica Neue"/>
              </a:rPr>
              <a:t>Clase 3</a:t>
            </a:r>
            <a:endParaRPr b="0" i="0" sz="1400" u="none" cap="none" strike="noStrike">
              <a:solidFill>
                <a:srgbClr val="000000"/>
              </a:solidFill>
              <a:latin typeface="Helvetica Neue"/>
              <a:ea typeface="Helvetica Neue"/>
              <a:cs typeface="Helvetica Neue"/>
              <a:sym typeface="Helvetica Neue"/>
            </a:endParaRPr>
          </a:p>
        </p:txBody>
      </p:sp>
      <p:cxnSp>
        <p:nvCxnSpPr>
          <p:cNvPr id="139" name="Google Shape;139;p21"/>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0" name="Google Shape;140;p21"/>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21"/>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1"/>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3" name="Google Shape;143;p21"/>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44" name="Google Shape;144;p2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 name="Google Shape;145;p2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 name="Google Shape;146;p21"/>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cxnSp>
        <p:nvCxnSpPr>
          <p:cNvPr id="147" name="Google Shape;147;p21"/>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8" name="Google Shape;148;p21"/>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1"/>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1"/>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1" name="Google Shape;151;p21"/>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2" name="Google Shape;152;p2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53" name="Google Shape;153;p21"/>
          <p:cNvSpPr txBox="1"/>
          <p:nvPr/>
        </p:nvSpPr>
        <p:spPr>
          <a:xfrm>
            <a:off x="1344025" y="177633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chemeClr val="dk1"/>
                </a:solidFill>
                <a:latin typeface="Helvetica Neue"/>
                <a:ea typeface="Helvetica Neue"/>
                <a:cs typeface="Helvetica Neue"/>
                <a:sym typeface="Helvetica Neue"/>
              </a:rPr>
              <a:t>Incluyendo CSS a nuestro proyecto</a:t>
            </a:r>
            <a:endParaRPr b="1" i="0" sz="1200" u="none" cap="none" strike="noStrike">
              <a:solidFill>
                <a:srgbClr val="000000"/>
              </a:solidFill>
              <a:latin typeface="Helvetica Neue"/>
              <a:ea typeface="Helvetica Neue"/>
              <a:cs typeface="Helvetica Neue"/>
              <a:sym typeface="Helvetica Neue"/>
            </a:endParaRPr>
          </a:p>
        </p:txBody>
      </p:sp>
      <p:sp>
        <p:nvSpPr>
          <p:cNvPr id="154" name="Google Shape;154;p21"/>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5" name="Google Shape;155;p21"/>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sp>
        <p:nvSpPr>
          <p:cNvPr id="156" name="Google Shape;156;p21"/>
          <p:cNvSpPr txBox="1"/>
          <p:nvPr/>
        </p:nvSpPr>
        <p:spPr>
          <a:xfrm>
            <a:off x="4205025" y="3012451"/>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ESTILOS</a:t>
            </a:r>
            <a:endParaRPr b="0" i="0" sz="700" u="none" cap="none" strike="noStrike">
              <a:solidFill>
                <a:srgbClr val="000000"/>
              </a:solidFill>
              <a:latin typeface="Helvetica Neue"/>
              <a:ea typeface="Helvetica Neue"/>
              <a:cs typeface="Helvetica Neue"/>
              <a:sym typeface="Helvetica Neue"/>
            </a:endParaRPr>
          </a:p>
        </p:txBody>
      </p:sp>
      <p:pic>
        <p:nvPicPr>
          <p:cNvPr id="157" name="Google Shape;157;p21"/>
          <p:cNvPicPr preferRelativeResize="0"/>
          <p:nvPr/>
        </p:nvPicPr>
        <p:blipFill rotWithShape="1">
          <a:blip r:embed="rId6">
            <a:alphaModFix/>
          </a:blip>
          <a:srcRect b="0" l="0" r="0" t="0"/>
          <a:stretch/>
        </p:blipFill>
        <p:spPr>
          <a:xfrm>
            <a:off x="1373813" y="3001225"/>
            <a:ext cx="306000" cy="306000"/>
          </a:xfrm>
          <a:prstGeom prst="rect">
            <a:avLst/>
          </a:prstGeom>
          <a:noFill/>
          <a:ln>
            <a:noFill/>
          </a:ln>
        </p:spPr>
      </p:pic>
      <p:sp>
        <p:nvSpPr>
          <p:cNvPr id="158" name="Google Shape;158;p21"/>
          <p:cNvSpPr txBox="1"/>
          <p:nvPr/>
        </p:nvSpPr>
        <p:spPr>
          <a:xfrm>
            <a:off x="1761675" y="300328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TIPOGRAFÍA</a:t>
            </a:r>
            <a:endParaRPr b="0" i="0" sz="700" u="none" cap="none" strike="noStrike">
              <a:solidFill>
                <a:srgbClr val="000000"/>
              </a:solidFill>
              <a:latin typeface="Helvetica Neue"/>
              <a:ea typeface="Helvetica Neue"/>
              <a:cs typeface="Helvetica Neue"/>
              <a:sym typeface="Helvetica Neue"/>
            </a:endParaRPr>
          </a:p>
        </p:txBody>
      </p:sp>
      <p:sp>
        <p:nvSpPr>
          <p:cNvPr id="159" name="Google Shape;159;p21"/>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1200">
                <a:latin typeface="Helvetica Neue"/>
                <a:ea typeface="Helvetica Neue"/>
                <a:cs typeface="Helvetica Neue"/>
                <a:sym typeface="Helvetica Neue"/>
              </a:rPr>
              <a:t>CSS + </a:t>
            </a:r>
            <a:r>
              <a:rPr b="1" i="0" lang="es" sz="1200" u="none" cap="none" strike="noStrike">
                <a:solidFill>
                  <a:srgbClr val="000000"/>
                </a:solidFill>
                <a:latin typeface="Helvetica Neue"/>
                <a:ea typeface="Helvetica Neue"/>
                <a:cs typeface="Helvetica Neue"/>
                <a:sym typeface="Helvetica Neue"/>
              </a:rPr>
              <a:t>Box Modeling</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0" name="Google Shape;160;p21"/>
          <p:cNvSpPr txBox="1"/>
          <p:nvPr/>
        </p:nvSpPr>
        <p:spPr>
          <a:xfrm>
            <a:off x="4118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1" name="Google Shape;161;p21"/>
          <p:cNvPicPr preferRelativeResize="0"/>
          <p:nvPr/>
        </p:nvPicPr>
        <p:blipFill rotWithShape="1">
          <a:blip r:embed="rId5">
            <a:alphaModFix/>
          </a:blip>
          <a:srcRect b="0" l="0" r="0" t="0"/>
          <a:stretch/>
        </p:blipFill>
        <p:spPr>
          <a:xfrm>
            <a:off x="3782400" y="2465688"/>
            <a:ext cx="365625" cy="365625"/>
          </a:xfrm>
          <a:prstGeom prst="rect">
            <a:avLst/>
          </a:prstGeom>
          <a:noFill/>
          <a:ln>
            <a:noFill/>
          </a:ln>
        </p:spPr>
      </p:pic>
      <p:sp>
        <p:nvSpPr>
          <p:cNvPr id="162" name="Google Shape;162;p21"/>
          <p:cNvSpPr txBox="1"/>
          <p:nvPr/>
        </p:nvSpPr>
        <p:spPr>
          <a:xfrm>
            <a:off x="4180863" y="3470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Incluyendo CSS a nuestro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3" name="Google Shape;163;p21"/>
          <p:cNvPicPr preferRelativeResize="0"/>
          <p:nvPr/>
        </p:nvPicPr>
        <p:blipFill rotWithShape="1">
          <a:blip r:embed="rId7">
            <a:alphaModFix/>
          </a:blip>
          <a:srcRect b="0" l="0" r="0" t="0"/>
          <a:stretch/>
        </p:blipFill>
        <p:spPr>
          <a:xfrm>
            <a:off x="3873713" y="3458363"/>
            <a:ext cx="307150" cy="307150"/>
          </a:xfrm>
          <a:prstGeom prst="rect">
            <a:avLst/>
          </a:prstGeom>
          <a:noFill/>
          <a:ln>
            <a:noFill/>
          </a:ln>
        </p:spPr>
      </p:pic>
      <p:sp>
        <p:nvSpPr>
          <p:cNvPr id="164" name="Google Shape;164;p21"/>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5" name="Google Shape;165;p21"/>
          <p:cNvPicPr preferRelativeResize="0"/>
          <p:nvPr/>
        </p:nvPicPr>
        <p:blipFill rotWithShape="1">
          <a:blip r:embed="rId5">
            <a:alphaModFix/>
          </a:blip>
          <a:srcRect b="0" l="0" r="0" t="0"/>
          <a:stretch/>
        </p:blipFill>
        <p:spPr>
          <a:xfrm>
            <a:off x="6144600" y="2465688"/>
            <a:ext cx="365625" cy="365625"/>
          </a:xfrm>
          <a:prstGeom prst="rect">
            <a:avLst/>
          </a:prstGeom>
          <a:noFill/>
          <a:ln>
            <a:noFill/>
          </a:ln>
        </p:spPr>
      </p:pic>
      <p:sp>
        <p:nvSpPr>
          <p:cNvPr id="166" name="Google Shape;166;p21"/>
          <p:cNvSpPr txBox="1"/>
          <p:nvPr/>
        </p:nvSpPr>
        <p:spPr>
          <a:xfrm>
            <a:off x="62208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s" sz="1200" u="none" cap="none" strike="noStrike">
                <a:solidFill>
                  <a:srgbClr val="000000"/>
                </a:solidFill>
                <a:latin typeface="Helvetica Neue"/>
                <a:ea typeface="Helvetica Neue"/>
                <a:cs typeface="Helvetica Neue"/>
                <a:sym typeface="Helvetica Neue"/>
              </a:rPr>
              <a:t>Flexbox</a:t>
            </a:r>
            <a:endParaRPr b="1" i="0" sz="12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67" name="Google Shape;167;p21"/>
          <p:cNvCxnSpPr/>
          <p:nvPr/>
        </p:nvCxnSpPr>
        <p:spPr>
          <a:xfrm>
            <a:off x="1360350" y="4309457"/>
            <a:ext cx="1854900" cy="0"/>
          </a:xfrm>
          <a:prstGeom prst="straightConnector1">
            <a:avLst/>
          </a:prstGeom>
          <a:noFill/>
          <a:ln cap="flat" cmpd="sng" w="9525">
            <a:solidFill>
              <a:srgbClr val="EFEFEF"/>
            </a:solidFill>
            <a:prstDash val="solid"/>
            <a:round/>
            <a:headEnd len="sm" w="sm" type="none"/>
            <a:tailEnd len="sm" w="sm" type="none"/>
          </a:ln>
        </p:spPr>
      </p:cxnSp>
      <p:pic>
        <p:nvPicPr>
          <p:cNvPr id="168" name="Google Shape;168;p21"/>
          <p:cNvPicPr preferRelativeResize="0"/>
          <p:nvPr/>
        </p:nvPicPr>
        <p:blipFill rotWithShape="1">
          <a:blip r:embed="rId8">
            <a:alphaModFix/>
          </a:blip>
          <a:srcRect b="0" l="0" r="0" t="0"/>
          <a:stretch/>
        </p:blipFill>
        <p:spPr>
          <a:xfrm>
            <a:off x="6204225" y="3014516"/>
            <a:ext cx="306000" cy="306000"/>
          </a:xfrm>
          <a:prstGeom prst="rect">
            <a:avLst/>
          </a:prstGeom>
          <a:noFill/>
          <a:ln>
            <a:noFill/>
          </a:ln>
        </p:spPr>
      </p:pic>
      <p:sp>
        <p:nvSpPr>
          <p:cNvPr id="169" name="Google Shape;169;p21"/>
          <p:cNvSpPr txBox="1"/>
          <p:nvPr/>
        </p:nvSpPr>
        <p:spPr>
          <a:xfrm>
            <a:off x="6527900" y="2995092"/>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PRIMERA ENTREGA DEL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0" name="Google Shape;170;p21"/>
          <p:cNvPicPr preferRelativeResize="0"/>
          <p:nvPr/>
        </p:nvPicPr>
        <p:blipFill rotWithShape="1">
          <a:blip r:embed="rId6">
            <a:alphaModFix/>
          </a:blip>
          <a:srcRect b="0" l="0" r="0" t="0"/>
          <a:stretch/>
        </p:blipFill>
        <p:spPr>
          <a:xfrm>
            <a:off x="3874300" y="3001224"/>
            <a:ext cx="306000" cy="306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902" name="Shape 902"/>
        <p:cNvGrpSpPr/>
        <p:nvPr/>
      </p:nvGrpSpPr>
      <p:grpSpPr>
        <a:xfrm>
          <a:off x="0" y="0"/>
          <a:ext cx="0" cy="0"/>
          <a:chOff x="0" y="0"/>
          <a:chExt cx="0" cy="0"/>
        </a:xfrm>
      </p:grpSpPr>
      <p:sp>
        <p:nvSpPr>
          <p:cNvPr id="903" name="Google Shape;903;p10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904" name="Google Shape;904;p102"/>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908" name="Shape 908"/>
        <p:cNvGrpSpPr/>
        <p:nvPr/>
      </p:nvGrpSpPr>
      <p:grpSpPr>
        <a:xfrm>
          <a:off x="0" y="0"/>
          <a:ext cx="0" cy="0"/>
          <a:chOff x="0" y="0"/>
          <a:chExt cx="0" cy="0"/>
        </a:xfrm>
      </p:grpSpPr>
      <p:sp>
        <p:nvSpPr>
          <p:cNvPr id="909" name="Google Shape;909;p103"/>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910" name="Google Shape;910;p103"/>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911" name="Google Shape;911;p10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5" name="Shape 915"/>
        <p:cNvGrpSpPr/>
        <p:nvPr/>
      </p:nvGrpSpPr>
      <p:grpSpPr>
        <a:xfrm>
          <a:off x="0" y="0"/>
          <a:ext cx="0" cy="0"/>
          <a:chOff x="0" y="0"/>
          <a:chExt cx="0" cy="0"/>
        </a:xfrm>
      </p:grpSpPr>
      <p:sp>
        <p:nvSpPr>
          <p:cNvPr id="916" name="Google Shape;916;p104"/>
          <p:cNvSpPr txBox="1"/>
          <p:nvPr/>
        </p:nvSpPr>
        <p:spPr>
          <a:xfrm>
            <a:off x="1679128" y="1734450"/>
            <a:ext cx="65373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rPr>
              <a:t>Referencias de reglas tipográficas</a:t>
            </a:r>
            <a:r>
              <a:rPr b="1" i="0" lang="es" sz="20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CSS Reference</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hlinkClick r:id="rId3">
                  <a:extLst>
                    <a:ext uri="{A12FA001-AC4F-418D-AE19-62706E023703}">
                      <ahyp:hlinkClr val="tx"/>
                    </a:ext>
                  </a:extLst>
                </a:hlinkClick>
              </a:rPr>
              <a:t>Aplicación para generar paletas de colores</a:t>
            </a:r>
            <a:r>
              <a:rPr b="1" i="0" lang="es" sz="20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Palette App</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Helvetica Neue"/>
              <a:buChar char="●"/>
            </a:pPr>
            <a:r>
              <a:rPr b="0" i="0" lang="es" sz="1800" u="sng" cap="none" strike="noStrike">
                <a:solidFill>
                  <a:srgbClr val="0451A5"/>
                </a:solidFill>
                <a:latin typeface="Helvetica Neue Light"/>
                <a:ea typeface="Helvetica Neue Light"/>
                <a:cs typeface="Helvetica Neue Light"/>
                <a:sym typeface="Helvetica Neue Light"/>
                <a:hlinkClick r:id="rId4">
                  <a:extLst>
                    <a:ext uri="{A12FA001-AC4F-418D-AE19-62706E023703}">
                      <ahyp:hlinkClr val="tx"/>
                    </a:ext>
                  </a:extLst>
                </a:hlinkClick>
              </a:rPr>
              <a:t>Aplicación para generar paletas de colores</a:t>
            </a:r>
            <a:r>
              <a:rPr b="1" i="1" lang="es" sz="18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Lyft Design</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917" name="Google Shape;917;p104"/>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918" name="Google Shape;918;p104"/>
          <p:cNvPicPr preferRelativeResize="0"/>
          <p:nvPr/>
        </p:nvPicPr>
        <p:blipFill rotWithShape="1">
          <a:blip r:embed="rId6">
            <a:alphaModFix/>
          </a:blip>
          <a:srcRect b="0" l="0" r="0" t="0"/>
          <a:stretch/>
        </p:blipFill>
        <p:spPr>
          <a:xfrm>
            <a:off x="7411525" y="127700"/>
            <a:ext cx="1634174" cy="639850"/>
          </a:xfrm>
          <a:prstGeom prst="rect">
            <a:avLst/>
          </a:prstGeom>
          <a:noFill/>
          <a:ln>
            <a:noFill/>
          </a:ln>
        </p:spPr>
      </p:pic>
      <p:sp>
        <p:nvSpPr>
          <p:cNvPr id="919" name="Google Shape;919;p104"/>
          <p:cNvSpPr/>
          <p:nvPr/>
        </p:nvSpPr>
        <p:spPr>
          <a:xfrm>
            <a:off x="432450"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0" name="Google Shape;920;p104"/>
          <p:cNvPicPr preferRelativeResize="0"/>
          <p:nvPr/>
        </p:nvPicPr>
        <p:blipFill rotWithShape="1">
          <a:blip r:embed="rId7">
            <a:alphaModFix/>
          </a:blip>
          <a:srcRect b="0" l="0" r="0" t="0"/>
          <a:stretch/>
        </p:blipFill>
        <p:spPr>
          <a:xfrm>
            <a:off x="695159" y="1997140"/>
            <a:ext cx="545131" cy="54513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924" name="Shape 924"/>
        <p:cNvGrpSpPr/>
        <p:nvPr/>
      </p:nvGrpSpPr>
      <p:grpSpPr>
        <a:xfrm>
          <a:off x="0" y="0"/>
          <a:ext cx="0" cy="0"/>
          <a:chOff x="0" y="0"/>
          <a:chExt cx="0" cy="0"/>
        </a:xfrm>
      </p:grpSpPr>
      <p:sp>
        <p:nvSpPr>
          <p:cNvPr id="925" name="Google Shape;925;p105"/>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926" name="Google Shape;926;p105"/>
          <p:cNvSpPr txBox="1"/>
          <p:nvPr/>
        </p:nvSpPr>
        <p:spPr>
          <a:xfrm>
            <a:off x="2180400" y="2623175"/>
            <a:ext cx="4946100" cy="154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Tipografia, tipo de fuentes, listas.</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Fondos.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930" name="Shape 930"/>
        <p:cNvGrpSpPr/>
        <p:nvPr/>
      </p:nvGrpSpPr>
      <p:grpSpPr>
        <a:xfrm>
          <a:off x="0" y="0"/>
          <a:ext cx="0" cy="0"/>
          <a:chOff x="0" y="0"/>
          <a:chExt cx="0" cy="0"/>
        </a:xfrm>
      </p:grpSpPr>
      <p:sp>
        <p:nvSpPr>
          <p:cNvPr id="931" name="Google Shape;931;p106"/>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932" name="Google Shape;932;p106"/>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F89D2"/>
            </a:gs>
            <a:gs pos="100000">
              <a:srgbClr val="E0FF00"/>
            </a:gs>
          </a:gsLst>
          <a:lin ang="10800025" scaled="0"/>
        </a:gradFill>
      </p:bgPr>
    </p:bg>
    <p:spTree>
      <p:nvGrpSpPr>
        <p:cNvPr id="936" name="Shape 936"/>
        <p:cNvGrpSpPr/>
        <p:nvPr/>
      </p:nvGrpSpPr>
      <p:grpSpPr>
        <a:xfrm>
          <a:off x="0" y="0"/>
          <a:ext cx="0" cy="0"/>
          <a:chOff x="0" y="0"/>
          <a:chExt cx="0" cy="0"/>
        </a:xfrm>
      </p:grpSpPr>
      <p:sp>
        <p:nvSpPr>
          <p:cNvPr id="937" name="Google Shape;937;p10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938" name="Google Shape;938;p10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